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5" r:id="rId1"/>
  </p:sldMasterIdLst>
  <p:notesMasterIdLst>
    <p:notesMasterId r:id="rId22"/>
  </p:notesMasterIdLst>
  <p:sldIdLst>
    <p:sldId id="355" r:id="rId2"/>
    <p:sldId id="408" r:id="rId3"/>
    <p:sldId id="420" r:id="rId4"/>
    <p:sldId id="409" r:id="rId5"/>
    <p:sldId id="411" r:id="rId6"/>
    <p:sldId id="413" r:id="rId7"/>
    <p:sldId id="436" r:id="rId8"/>
    <p:sldId id="425" r:id="rId9"/>
    <p:sldId id="427" r:id="rId10"/>
    <p:sldId id="419" r:id="rId11"/>
    <p:sldId id="423" r:id="rId12"/>
    <p:sldId id="437" r:id="rId13"/>
    <p:sldId id="428" r:id="rId14"/>
    <p:sldId id="430" r:id="rId15"/>
    <p:sldId id="431" r:id="rId16"/>
    <p:sldId id="415" r:id="rId17"/>
    <p:sldId id="416" r:id="rId18"/>
    <p:sldId id="421" r:id="rId19"/>
    <p:sldId id="432" r:id="rId20"/>
    <p:sldId id="433" r:id="rId21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  <a:srgbClr val="FFCCFF"/>
    <a:srgbClr val="0000CC"/>
    <a:srgbClr val="00FFFF"/>
    <a:srgbClr val="D6E7F6"/>
    <a:srgbClr val="339933"/>
    <a:srgbClr val="0099FF"/>
    <a:srgbClr val="A50021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110" autoAdjust="0"/>
  </p:normalViewPr>
  <p:slideViewPr>
    <p:cSldViewPr>
      <p:cViewPr varScale="1">
        <p:scale>
          <a:sx n="73" d="100"/>
          <a:sy n="73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4224DBB0-F0F6-4811-BD24-78D5B73369AD}" type="datetimeFigureOut">
              <a:rPr lang="uk-UA" smtClean="0"/>
              <a:pPr/>
              <a:t>17.03.2023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084D401F-817E-44FC-8A00-6DFA78A244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14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55F5-8BAC-4AD2-A6CB-9164965A01BB}" type="datetimeFigureOut">
              <a:rPr lang="uk-UA" smtClean="0"/>
              <a:pPr/>
              <a:t>17.03.2023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0353-AFBC-432A-95AE-55015D1247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55F5-8BAC-4AD2-A6CB-9164965A01BB}" type="datetimeFigureOut">
              <a:rPr lang="uk-UA" smtClean="0"/>
              <a:pPr/>
              <a:t>17.03.2023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0353-AFBC-432A-95AE-55015D1247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55F5-8BAC-4AD2-A6CB-9164965A01BB}" type="datetimeFigureOut">
              <a:rPr lang="uk-UA" smtClean="0"/>
              <a:pPr/>
              <a:t>17.03.2023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0353-AFBC-432A-95AE-55015D124771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55F5-8BAC-4AD2-A6CB-9164965A01BB}" type="datetimeFigureOut">
              <a:rPr lang="uk-UA" smtClean="0"/>
              <a:pPr/>
              <a:t>17.03.2023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0353-AFBC-432A-95AE-55015D1247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55F5-8BAC-4AD2-A6CB-9164965A01BB}" type="datetimeFigureOut">
              <a:rPr lang="uk-UA" smtClean="0"/>
              <a:pPr/>
              <a:t>17.03.2023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0353-AFBC-432A-95AE-55015D1247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55F5-8BAC-4AD2-A6CB-9164965A01BB}" type="datetimeFigureOut">
              <a:rPr lang="uk-UA" smtClean="0"/>
              <a:pPr/>
              <a:t>17.03.2023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0353-AFBC-432A-95AE-55015D1247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55F5-8BAC-4AD2-A6CB-9164965A01BB}" type="datetimeFigureOut">
              <a:rPr lang="uk-UA" smtClean="0"/>
              <a:pPr/>
              <a:t>17.03.2023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0353-AFBC-432A-95AE-55015D1247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55F5-8BAC-4AD2-A6CB-9164965A01BB}" type="datetimeFigureOut">
              <a:rPr lang="uk-UA" smtClean="0"/>
              <a:pPr/>
              <a:t>17.03.2023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0353-AFBC-432A-95AE-55015D1247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55F5-8BAC-4AD2-A6CB-9164965A01BB}" type="datetimeFigureOut">
              <a:rPr lang="uk-UA" smtClean="0"/>
              <a:pPr/>
              <a:t>17.03.2023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0353-AFBC-432A-95AE-55015D1247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55F5-8BAC-4AD2-A6CB-9164965A01BB}" type="datetimeFigureOut">
              <a:rPr lang="uk-UA" smtClean="0"/>
              <a:pPr/>
              <a:t>17.03.2023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0353-AFBC-432A-95AE-55015D1247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55F5-8BAC-4AD2-A6CB-9164965A01BB}" type="datetimeFigureOut">
              <a:rPr lang="uk-UA" smtClean="0"/>
              <a:pPr/>
              <a:t>17.03.2023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0353-AFBC-432A-95AE-55015D1247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D0455F5-8BAC-4AD2-A6CB-9164965A01BB}" type="datetimeFigureOut">
              <a:rPr lang="uk-UA" smtClean="0"/>
              <a:pPr/>
              <a:t>17.03.2023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90C0353-AFBC-432A-95AE-55015D1247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1711" y="1073150"/>
            <a:ext cx="8229600" cy="5682960"/>
          </a:xfrm>
        </p:spPr>
        <p:txBody>
          <a:bodyPr>
            <a:normAutofit/>
          </a:bodyPr>
          <a:lstStyle/>
          <a:p>
            <a:r>
              <a:rPr lang="uk-UA" sz="5500" b="1" dirty="0" err="1">
                <a:solidFill>
                  <a:schemeClr val="tx1"/>
                </a:solidFill>
                <a:latin typeface="Sylfaen" panose="010A0502050306030303" pitchFamily="18" charset="0"/>
              </a:rPr>
              <a:t>Законопроєкт</a:t>
            </a:r>
            <a:r>
              <a:rPr lang="uk-UA" sz="5500" b="1" dirty="0">
                <a:solidFill>
                  <a:schemeClr val="tx1"/>
                </a:solidFill>
                <a:latin typeface="Sylfaen" panose="010A0502050306030303" pitchFamily="18" charset="0"/>
              </a:rPr>
              <a:t>  7198</a:t>
            </a:r>
            <a:r>
              <a:rPr lang="uk-UA" sz="3600" b="1" dirty="0">
                <a:solidFill>
                  <a:schemeClr val="tx1"/>
                </a:solidFill>
                <a:latin typeface="Sylfaen" panose="010A0502050306030303" pitchFamily="18" charset="0"/>
              </a:rPr>
              <a:t/>
            </a:r>
            <a:br>
              <a:rPr lang="uk-UA" sz="36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uk-UA" sz="3600" b="1" dirty="0">
                <a:solidFill>
                  <a:schemeClr val="tx1"/>
                </a:solidFill>
                <a:latin typeface="Sylfaen" panose="010A0502050306030303" pitchFamily="18" charset="0"/>
              </a:rPr>
              <a:t/>
            </a:r>
            <a:br>
              <a:rPr lang="uk-UA" sz="3600" b="1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uk-UA" sz="3600" b="1" dirty="0">
                <a:solidFill>
                  <a:schemeClr val="tx1"/>
                </a:solidFill>
                <a:latin typeface="Sylfaen" panose="010A0502050306030303" pitchFamily="18" charset="0"/>
              </a:rPr>
              <a:t>Про </a:t>
            </a:r>
            <a:r>
              <a:rPr lang="uk-UA" sz="3500" b="1" dirty="0">
                <a:solidFill>
                  <a:schemeClr val="tx1"/>
                </a:solidFill>
                <a:latin typeface="Sylfaen" panose="010A0502050306030303" pitchFamily="18" charset="0"/>
              </a:rPr>
              <a:t>компенсацію за пошкодження та знищення окремих категорій об’єктів нерухомого майна внаслідок бойових дій, терористичних актів, диверсій, спричинених військовою агресією Російської Федерації</a:t>
            </a:r>
            <a:endParaRPr lang="uk-UA" sz="35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81" y="260648"/>
            <a:ext cx="108012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9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4806" y="476672"/>
            <a:ext cx="6705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 МОЖНА ОТРИМАТИ ЖИТЛО: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3817" y="1556792"/>
            <a:ext cx="784887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Регіон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обирає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сам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власник</a:t>
            </a: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AutoNum type="arabicPeriod" startAt="2"/>
            </a:pPr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Головна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умова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співрозмірна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вартість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нового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житла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із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вартістю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зруйнованого</a:t>
            </a: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>
              <a:buAutoNum type="arabicPeriod" startAt="3"/>
            </a:pP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обраному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регіоні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вартість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вища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можна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доплатити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власні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кошти</a:t>
            </a: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AutoShape 2" descr="5 головних правил вибору квартири в новобудові | ВІКНА. Новини Калуша та  Прикарпа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5FF2B13A-8EF3-A5AF-8357-B126E5C1D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21088"/>
            <a:ext cx="4392488" cy="25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4526" y="412781"/>
            <a:ext cx="8249373" cy="136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Пріоритетне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право </a:t>
            </a:r>
            <a:endParaRPr lang="ru-RU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3300"/>
              </a:lnSpc>
            </a:pP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отримання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компенсації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</a:p>
          <a:p>
            <a:pPr algn="ctr">
              <a:lnSpc>
                <a:spcPts val="3300"/>
              </a:lnSpc>
            </a:pPr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знищені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об’єкти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нерухомого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майна </a:t>
            </a:r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мають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uk-U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92059"/>
            <a:ext cx="8400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учасники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бойових дій, особи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інвалідністю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внаслідок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війни, члени сімей загиблих</a:t>
            </a: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особи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призвані на військову службу за призовом під час мобілізації, на особливий період, відповідно до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Указів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Президента України від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24.02.2022 №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65/2022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від 03.03.2022 № 2105-ІХ, та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яким не надано статусу учасника бойових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дій </a:t>
            </a:r>
          </a:p>
          <a:p>
            <a:pPr algn="just"/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багатодітні сім’ї </a:t>
            </a:r>
          </a:p>
          <a:p>
            <a:pPr algn="just"/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особи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інвалідністю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 </a:t>
            </a: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7524" y="1556792"/>
            <a:ext cx="860495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Компенсація за </a:t>
            </a:r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пошкоджені нерухомі об'єкти 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надається </a:t>
            </a:r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шляхом: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uk-UA" sz="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Виконання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робіт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пов’язаних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будівництвом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пошкодженому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об’єкті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нерухомого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майна з метою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відновлення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(у тому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числі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розроблення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проектної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документації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будівництво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проведення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її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експертизи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виконання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будівельних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робіт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pPr algn="just"/>
            <a:endParaRPr lang="ru-RU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</a:t>
            </a:r>
            <a:r>
              <a:rPr lang="ru-RU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Надання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будівельної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продукції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виконання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таких </a:t>
            </a:r>
            <a:r>
              <a:rPr lang="ru-RU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робіт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uk-UA" sz="2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надання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компенсації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пошкоджений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нерухомого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майна 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визначається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Кабінетом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Міністрів</a:t>
            </a: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sz="2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uk-UA" sz="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9038" y="476672"/>
            <a:ext cx="6839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МЕХАНІЗМ КОМПЕНСАЦІЇ за </a:t>
            </a:r>
            <a:r>
              <a:rPr lang="ru-RU" sz="2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ПОШКОДЖЕНІ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НЕРУХОМІ ОБ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ЄКТИ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01092" y="466363"/>
            <a:ext cx="70015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інформацією </a:t>
            </a:r>
          </a:p>
          <a:p>
            <a:pPr algn="ctr"/>
            <a:r>
              <a:rPr lang="uk-UA" sz="2800" b="1" dirty="0" smtClean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Міністерства розвитку громад, </a:t>
            </a:r>
          </a:p>
          <a:p>
            <a:pPr algn="ctr"/>
            <a:r>
              <a:rPr lang="uk-UA" sz="2800" b="1" dirty="0" smtClean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територій та </a:t>
            </a:r>
            <a:r>
              <a:rPr lang="uk-UA" sz="2800" b="1" dirty="0" err="1" smtClean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інфрастуктури</a:t>
            </a:r>
            <a:r>
              <a:rPr lang="uk-UA" sz="2800" b="1" dirty="0" smtClean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України</a:t>
            </a:r>
            <a:endParaRPr lang="uk-U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" y="3356992"/>
            <a:ext cx="3038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700" dirty="0" smtClean="0">
                <a:solidFill>
                  <a:prstClr val="black"/>
                </a:solidFill>
                <a:latin typeface="Franklin Gothic Demi" panose="020B0703020102020204" pitchFamily="34" charset="0"/>
              </a:rPr>
              <a:t>НЕЗНАЧНІ </a:t>
            </a:r>
          </a:p>
          <a:p>
            <a:r>
              <a:rPr lang="uk-UA" sz="2700" dirty="0" smtClean="0">
                <a:solidFill>
                  <a:prstClr val="black"/>
                </a:solidFill>
                <a:latin typeface="Franklin Gothic Demi" panose="020B0703020102020204" pitchFamily="34" charset="0"/>
              </a:rPr>
              <a:t>ПОШКОДЖЕННЯ</a:t>
            </a:r>
            <a:endParaRPr lang="uk-UA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3" y="2195170"/>
            <a:ext cx="636007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Подання повідомлення про пошкоджене майно – </a:t>
            </a:r>
            <a:r>
              <a:rPr lang="uk-UA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отримання </a:t>
            </a:r>
            <a:r>
              <a:rPr lang="uk-UA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сповіщення в </a:t>
            </a:r>
            <a:r>
              <a:rPr lang="uk-UA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ДІЯ (перевірка типу пошкодження, права власності, згода співвласників)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Відкриття віртуальної карти </a:t>
            </a:r>
            <a:r>
              <a:rPr lang="uk-UA" sz="2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єВідновлення</a:t>
            </a:r>
            <a:endParaRPr lang="uk-UA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Формування заявки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ОМС перевіряє об’єкт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ОМС приймає рішення щодо надання компенсації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ОМС нараховує компенсацію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uk-UA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99328" y="446667"/>
            <a:ext cx="719299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інформацією </a:t>
            </a:r>
          </a:p>
          <a:p>
            <a:pPr algn="ctr"/>
            <a:r>
              <a:rPr lang="uk-UA" sz="2800" b="1" dirty="0" smtClean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Міністерства розвитку громад, </a:t>
            </a:r>
          </a:p>
          <a:p>
            <a:pPr algn="ctr"/>
            <a:r>
              <a:rPr lang="uk-UA" sz="2800" b="1" dirty="0" smtClean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територій та інфраструктури України</a:t>
            </a:r>
            <a:endParaRPr lang="uk-U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" y="3356992"/>
            <a:ext cx="30386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700" dirty="0" smtClean="0">
                <a:solidFill>
                  <a:prstClr val="black"/>
                </a:solidFill>
                <a:latin typeface="Franklin Gothic Demi" panose="020B0703020102020204" pitchFamily="34" charset="0"/>
              </a:rPr>
              <a:t>ПОТРЕБА В КАПІТАЛЬНОМУ РЕМОНТІ</a:t>
            </a:r>
            <a:endParaRPr lang="uk-UA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891571"/>
            <a:ext cx="636007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2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22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АГЕНТСТВО ВІДНОВЛЕННЯ</a:t>
            </a:r>
          </a:p>
          <a:p>
            <a:pPr algn="ctr"/>
            <a:endParaRPr lang="uk-UA" sz="22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Проектна документація розробляється: ОМС, Агентством відновлення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Повний комплекс робіт з відновлення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ВСІ ОБ’ЄКТИ ПОШКОДЖЕНІ АБО ЗРУЙНОВАНІ, ВЛАСНИКИ ЯКИХ ЗВЕРНУЛИСЯ ЗА КОМПЕНСАЦІЄЮ, МАЮТЬ БУТИ ВНЕСЕНІ В РПЗМ</a:t>
            </a:r>
            <a:endParaRPr lang="uk-U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1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71575"/>
            <a:ext cx="88083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/>
              <a:t>Приклад </a:t>
            </a:r>
            <a:r>
              <a:rPr lang="uk-UA" b="1" u="sng" dirty="0"/>
              <a:t>чек-листа</a:t>
            </a:r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аповнюється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Комісією на підставі даних актів комісійного обстеження або звітів з обстеження технічного стану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озраховується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множення обсягу робіт, що мають бути виконані для відновлення об’єкту (кол.4 чек-листу)  на відповідну вартість виконання одиниці обсягу робіт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чек-листу)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озраховується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підсумок по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 чек-листу</a:t>
            </a:r>
          </a:p>
        </p:txBody>
      </p:sp>
      <p:pic>
        <p:nvPicPr>
          <p:cNvPr id="3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75371" y="482914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ПІДХІД ДО КОМПЕНСАЦІЇ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9" y="1700808"/>
            <a:ext cx="8665463" cy="322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9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429000"/>
            <a:ext cx="3659113" cy="200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0856" y="459596"/>
            <a:ext cx="7013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ДЖЕРЕЛА ДЛЯ ФІНАНСУВАННЯ </a:t>
            </a:r>
          </a:p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КОМПЕНСАЦІЇ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" y="1512957"/>
            <a:ext cx="893591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Кошти державного (у тому числі Фонду </a:t>
            </a:r>
            <a:r>
              <a:rPr lang="uk-UA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відновлення майна та зруйнованої інфраструктури, </a:t>
            </a:r>
            <a:r>
              <a:rPr lang="uk-UA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Фонду </a:t>
            </a:r>
            <a:r>
              <a:rPr lang="uk-UA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ліквідації наслідків збройної </a:t>
            </a:r>
            <a:r>
              <a:rPr lang="uk-UA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агресії) та місцевих бюджетів </a:t>
            </a:r>
            <a:endParaRPr lang="uk-UA" sz="2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uk-UA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Кошти МФО, інших кредиторів та інвесторів</a:t>
            </a:r>
          </a:p>
          <a:p>
            <a:pPr lvl="0"/>
            <a:endParaRPr lang="uk-UA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Міжнародна </a:t>
            </a:r>
            <a:r>
              <a:rPr lang="uk-UA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технічна та/або </a:t>
            </a:r>
            <a:r>
              <a:rPr lang="uk-UA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поворотна </a:t>
            </a:r>
            <a:r>
              <a:rPr lang="uk-UA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</a:t>
            </a:r>
            <a:r>
              <a:rPr lang="uk-UA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безповоротна фінансова допомога</a:t>
            </a:r>
          </a:p>
          <a:p>
            <a:pPr lvl="0"/>
            <a:endParaRPr lang="uk-UA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Репарації або інші стягнення </a:t>
            </a:r>
            <a:endParaRPr lang="uk-UA" sz="2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uk-UA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з </a:t>
            </a:r>
            <a:r>
              <a:rPr lang="uk-UA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Російської </a:t>
            </a:r>
            <a:r>
              <a:rPr lang="uk-UA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Федерації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uk-UA" sz="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Інші джерела, </a:t>
            </a:r>
            <a:r>
              <a:rPr lang="uk-UA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заборонені </a:t>
            </a:r>
            <a:endParaRPr lang="uk-UA" sz="22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uk-UA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законодавством України</a:t>
            </a:r>
          </a:p>
          <a:p>
            <a:pPr lvl="0"/>
            <a:endParaRPr lang="uk-UA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Органи </a:t>
            </a:r>
            <a:r>
              <a:rPr lang="uk-UA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місцевого самоврядування </a:t>
            </a:r>
            <a:r>
              <a:rPr lang="uk-UA" sz="22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можуть </a:t>
            </a:r>
            <a:r>
              <a:rPr lang="uk-UA" sz="2200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затверджувати </a:t>
            </a:r>
            <a:r>
              <a:rPr lang="uk-UA" sz="22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місцеві програми та створювати </a:t>
            </a:r>
            <a:r>
              <a:rPr lang="uk-UA" sz="2200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фонди </a:t>
            </a:r>
            <a:r>
              <a:rPr lang="uk-UA" sz="22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метою надання компенсації </a:t>
            </a:r>
            <a:endParaRPr lang="uk-UA" sz="2200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8669" y="1200742"/>
            <a:ext cx="620824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Єдина база даних для фіксації руйнувань та компенсації </a:t>
            </a:r>
          </a:p>
          <a:p>
            <a:endParaRPr lang="uk-UA" sz="4000" b="1" dirty="0"/>
          </a:p>
          <a:p>
            <a:r>
              <a:rPr lang="uk-UA" sz="3200" b="1" dirty="0" smtClean="0"/>
              <a:t>Державний </a:t>
            </a:r>
            <a:r>
              <a:rPr lang="uk-UA" sz="3200" b="1" dirty="0"/>
              <a:t>Реєстр пошкодженого та знищеного майна</a:t>
            </a:r>
          </a:p>
        </p:txBody>
      </p:sp>
      <p:sp>
        <p:nvSpPr>
          <p:cNvPr id="5" name="AutoShape 6" descr="Доступ до реєстрів Мін'юсту: чим врегульовано та чи скрізь цей доступ  закритий / Публикации / Судебно-юридиче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Доступ до реєстрів Мін'юсту: чим врегульовано та чи скрізь цей доступ  закритий / Публикации / Судебно-юридическая газет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0" descr="Доступ до реєстрів Мін'юсту: чим врегульовано та чи скрізь цей доступ  закритий / Публикации / Судебно-юридическая газе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204" name="Picture 12" descr="Закриті дані: яких публічних реєстрів бракує бізнесу: дослід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01058"/>
            <a:ext cx="26642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: вниз 7">
            <a:extLst>
              <a:ext uri="{FF2B5EF4-FFF2-40B4-BE49-F238E27FC236}">
                <a16:creationId xmlns="" xmlns:a16="http://schemas.microsoft.com/office/drawing/2014/main" id="{E616CAC0-131E-E8EB-483A-A62F2C9E313B}"/>
              </a:ext>
            </a:extLst>
          </p:cNvPr>
          <p:cNvSpPr/>
          <p:nvPr/>
        </p:nvSpPr>
        <p:spPr>
          <a:xfrm>
            <a:off x="2627784" y="2233643"/>
            <a:ext cx="757461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8669" y="4493951"/>
            <a:ext cx="64155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надання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компенсації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знищені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об’єкти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нерухомого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майна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прирівнюються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подані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громадянами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Реєстру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пошкодженого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знищеного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майна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набрання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чинності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цим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Законом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інформаційні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повідомлення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1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396E98-7244-C780-A645-B589B00E9CAF}"/>
              </a:ext>
            </a:extLst>
          </p:cNvPr>
          <p:cNvSpPr txBox="1"/>
          <p:nvPr/>
        </p:nvSpPr>
        <p:spPr>
          <a:xfrm>
            <a:off x="755576" y="1916832"/>
            <a:ext cx="77048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prstClr val="black"/>
                </a:solidFill>
                <a:latin typeface="Franklin Gothic Demi" panose="020B0703020102020204" pitchFamily="34" charset="0"/>
              </a:rPr>
              <a:t>Закон набирає чинності </a:t>
            </a:r>
          </a:p>
          <a:p>
            <a:endParaRPr lang="uk-UA" sz="4000" dirty="0">
              <a:solidFill>
                <a:prstClr val="black"/>
              </a:solidFill>
              <a:latin typeface="Franklin Gothic Demi" panose="020B0703020102020204" pitchFamily="34" charset="0"/>
            </a:endParaRPr>
          </a:p>
          <a:p>
            <a:endParaRPr lang="uk-UA" sz="4000" dirty="0">
              <a:solidFill>
                <a:prstClr val="black"/>
              </a:solidFill>
              <a:latin typeface="Franklin Gothic Demi" panose="020B0703020102020204" pitchFamily="34" charset="0"/>
            </a:endParaRPr>
          </a:p>
          <a:p>
            <a:endParaRPr lang="uk-UA" sz="4000" dirty="0">
              <a:solidFill>
                <a:prstClr val="black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uk-UA" sz="4000" u="sng" dirty="0">
                <a:solidFill>
                  <a:prstClr val="black"/>
                </a:solidFill>
                <a:latin typeface="Franklin Gothic Demi" panose="020B0703020102020204" pitchFamily="34" charset="0"/>
              </a:rPr>
              <a:t>через два місяці з дня його опублікування</a:t>
            </a:r>
            <a:endParaRPr lang="uk-UA" sz="4000" u="sng" dirty="0"/>
          </a:p>
        </p:txBody>
      </p:sp>
      <p:sp>
        <p:nvSpPr>
          <p:cNvPr id="9" name="Выноска: стрелка вниз 8">
            <a:extLst>
              <a:ext uri="{FF2B5EF4-FFF2-40B4-BE49-F238E27FC236}">
                <a16:creationId xmlns="" xmlns:a16="http://schemas.microsoft.com/office/drawing/2014/main" id="{95B058AD-ED7C-93B9-199A-8E94D8687DA6}"/>
              </a:ext>
            </a:extLst>
          </p:cNvPr>
          <p:cNvSpPr/>
          <p:nvPr/>
        </p:nvSpPr>
        <p:spPr>
          <a:xfrm>
            <a:off x="3779912" y="2924944"/>
            <a:ext cx="1512168" cy="122413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24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28BE38-0FDF-D35B-5DD5-2B3199B359D8}"/>
              </a:ext>
            </a:extLst>
          </p:cNvPr>
          <p:cNvSpPr txBox="1"/>
          <p:nvPr/>
        </p:nvSpPr>
        <p:spPr>
          <a:xfrm>
            <a:off x="1696394" y="627946"/>
            <a:ext cx="5976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Набрання чинності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396E98-7244-C780-A645-B589B00E9CAF}"/>
              </a:ext>
            </a:extLst>
          </p:cNvPr>
          <p:cNvSpPr txBox="1"/>
          <p:nvPr/>
        </p:nvSpPr>
        <p:spPr>
          <a:xfrm>
            <a:off x="179512" y="1296523"/>
            <a:ext cx="8712968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uk-UA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місяців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опублікування цього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забезпечити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just"/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нормативно-правових актів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проведення обстеження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пошкоджених та знищених об’єктів нерухомого майна, які знаходяться на територіях територіальних громад, які розташовані в районі проведення воєнних (бойових) дій або перебувають у тимчасовій окупації, оточенні (блокуванні); </a:t>
            </a:r>
          </a:p>
          <a:p>
            <a:pPr algn="just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юридичної особи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відповідно до цього Закону забезпечує фінансування придбання житла з використанням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сертифіката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місяця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дня прийняття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 ведення Реєстру пошкодженого та знищеного майна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забезпечити збір відомостей про пошкоджене та знищене майно.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28BE38-0FDF-D35B-5DD5-2B3199B359D8}"/>
              </a:ext>
            </a:extLst>
          </p:cNvPr>
          <p:cNvSpPr txBox="1"/>
          <p:nvPr/>
        </p:nvSpPr>
        <p:spPr>
          <a:xfrm>
            <a:off x="1573439" y="487021"/>
            <a:ext cx="6264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Кабінету Міністрів України: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7" y="1412776"/>
            <a:ext cx="856895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Фізичні</a:t>
            </a:r>
            <a:r>
              <a:rPr lang="ru-RU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особи – </a:t>
            </a:r>
            <a:r>
              <a:rPr lang="ru-RU" sz="2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громадяни</a:t>
            </a:r>
            <a:r>
              <a:rPr lang="ru-RU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2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Власники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пошкоджених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знищених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квартир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інших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житлових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приміщень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приватних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житлових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садових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дачних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будинків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Замовники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будівництва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приватних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садових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дачних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будинків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Фізичні особи, які здійснили інвестування та фінансування житлового будівництва (об'єкти не прийнято в 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експлуатацію, зведено несучі та зовнішні огороджувальні конструкції)</a:t>
            </a:r>
            <a:endParaRPr lang="uk-U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uk-UA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Члени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житлово-будівельних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кооперативів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викупили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житло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але не оформили право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власності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нього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Спадкоємці вищевказаних осіб</a:t>
            </a:r>
          </a:p>
          <a:p>
            <a:pPr algn="just"/>
            <a:endParaRPr lang="uk-UA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ОСББ, ЖБК, управителі багатоквартирних будинків </a:t>
            </a:r>
          </a:p>
          <a:p>
            <a:pPr algn="ctr"/>
            <a:endParaRPr lang="uk-UA" sz="12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разі отримання компенсації за пошкоджене спільне майно </a:t>
            </a:r>
            <a:r>
              <a:rPr lang="uk-UA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багатоквартирного будинку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9038" y="476672"/>
            <a:ext cx="6695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ХТО ЗМОЖЕ ОТРИМАТИ КОМПЕНСАЦІЮ ЗА ЗНИЩЕНЕ та ПОШКОДЖЕНЕ МАЙНО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2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396E98-7244-C780-A645-B589B00E9CAF}"/>
              </a:ext>
            </a:extLst>
          </p:cNvPr>
          <p:cNvSpPr txBox="1"/>
          <p:nvPr/>
        </p:nvSpPr>
        <p:spPr>
          <a:xfrm>
            <a:off x="301810" y="1556792"/>
            <a:ext cx="8612385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протягом 2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дня опублікування цього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забезпечити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функціонування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розгляду питань щодо надання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компенсації;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uk-UA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Законом;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порядку,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КМУ в Порядку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</a:t>
            </a:r>
          </a:p>
          <a:p>
            <a:pPr algn="just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28BE38-0FDF-D35B-5DD5-2B3199B359D8}"/>
              </a:ext>
            </a:extLst>
          </p:cNvPr>
          <p:cNvSpPr txBox="1"/>
          <p:nvPr/>
        </p:nvSpPr>
        <p:spPr>
          <a:xfrm>
            <a:off x="1619672" y="404664"/>
            <a:ext cx="59766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Спільно з органами місцевого самоврядування: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5465" y="583876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ОТРИМУВАЧАМИ</a:t>
            </a:r>
            <a:r>
              <a:rPr lang="uk-UA" sz="2400" b="1" dirty="0" smtClean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b="1" u="sng" dirty="0" smtClean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КОМПЕНСАЦІЇ</a:t>
            </a:r>
            <a:r>
              <a:rPr lang="uk-UA" sz="2400" b="1" dirty="0" smtClean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b="1" u="sng" dirty="0" smtClean="0">
                <a:solidFill>
                  <a:srgbClr val="33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МОЖУТЬ БУТИ:</a:t>
            </a:r>
            <a:endParaRPr lang="uk-UA" sz="2400" u="sng" dirty="0">
              <a:solidFill>
                <a:srgbClr val="33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5996" y="1556792"/>
            <a:ext cx="8139658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Font typeface="+mj-lt"/>
              <a:buAutoNum type="arabicPeriod"/>
            </a:pP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до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яких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застосовано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санкції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відповідно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Закону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"Про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санкції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"; </a:t>
            </a:r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spcBef>
                <a:spcPct val="20000"/>
              </a:spcBef>
            </a:pPr>
            <a:endParaRPr lang="uk-UA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мають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судимість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вчинення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кримінальних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правопорушень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передбачених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розділом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«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Злочини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основ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національної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безпеки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Особливої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частини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Кримінального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Кодексу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endParaRPr lang="uk-UA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spcBef>
                <a:spcPct val="20000"/>
              </a:spcBef>
            </a:pPr>
            <a:endParaRPr lang="uk-UA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uk-UA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Спадкоємці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щодо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пошкоджених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знищених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об’єктів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нерухомого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майна,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належали за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життя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вищезазначеним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спадкодавцям</a:t>
            </a:r>
            <a:endParaRPr lang="uk-UA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endParaRPr lang="uk-UA" sz="2400" dirty="0" smtClean="0">
              <a:solidFill>
                <a:srgbClr val="C00000"/>
              </a:solidFill>
              <a:latin typeface="Franklin Gothic Demi" panose="020B0703020102020204" pitchFamily="34" charset="0"/>
            </a:endParaRPr>
          </a:p>
          <a:p>
            <a:pPr marL="457200" lvl="0" indent="-457200">
              <a:spcBef>
                <a:spcPct val="20000"/>
              </a:spcBef>
              <a:buAutoNum type="arabicPeriod" startAt="5"/>
            </a:pPr>
            <a:endParaRPr lang="uk-UA" sz="2400" dirty="0">
              <a:solidFill>
                <a:prstClr val="black"/>
              </a:solidFill>
              <a:latin typeface="Franklin Gothic Demi" panose="020B0703020102020204" pitchFamily="34" charset="0"/>
            </a:endParaRPr>
          </a:p>
          <a:p>
            <a:pPr lvl="0">
              <a:spcBef>
                <a:spcPct val="20000"/>
              </a:spcBef>
            </a:pPr>
            <a:endParaRPr lang="uk-UA" sz="2400" dirty="0">
              <a:solidFill>
                <a:prstClr val="black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538942"/>
            <a:ext cx="3421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ПОДАННЯ ЗАЯВИ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314450"/>
            <a:ext cx="8581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Заяви приймаються </a:t>
            </a:r>
            <a:r>
              <a:rPr lang="uk-UA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протягом воєнного стану </a:t>
            </a:r>
            <a:r>
              <a:rPr lang="uk-UA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</a:t>
            </a:r>
            <a:r>
              <a:rPr lang="uk-UA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протягом </a:t>
            </a:r>
            <a:r>
              <a:rPr lang="uk-UA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року </a:t>
            </a:r>
            <a:r>
              <a:rPr lang="uk-UA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після його припинення або скасування</a:t>
            </a:r>
            <a:endParaRPr lang="uk-UA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98" y="4042759"/>
            <a:ext cx="2039591" cy="12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556D723-A634-8F4D-91F1-9F1FEAE8BAE4}"/>
              </a:ext>
            </a:extLst>
          </p:cNvPr>
          <p:cNvSpPr txBox="1"/>
          <p:nvPr/>
        </p:nvSpPr>
        <p:spPr>
          <a:xfrm>
            <a:off x="323529" y="2226766"/>
            <a:ext cx="662473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Заява може бути подана </a:t>
            </a:r>
            <a:r>
              <a:rPr lang="uk-UA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електронній формі</a:t>
            </a:r>
            <a:r>
              <a:rPr lang="uk-UA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через Єдиний державний </a:t>
            </a:r>
            <a:r>
              <a:rPr lang="uk-UA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вебпортал</a:t>
            </a:r>
            <a:r>
              <a:rPr lang="uk-UA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електронних послуг, а також через додаток Єдиного державного </a:t>
            </a:r>
            <a:r>
              <a:rPr lang="uk-UA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вебпорталу</a:t>
            </a:r>
            <a:r>
              <a:rPr lang="uk-UA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електронних послуг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57A5609E-DDB4-04F8-C53F-58440627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08" y="2226766"/>
            <a:ext cx="1800200" cy="131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3688" y="4166878"/>
            <a:ext cx="66545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uk-UA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паперовій формі </a:t>
            </a:r>
            <a:r>
              <a:rPr lang="uk-UA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центр надання  адміністративних послуг, органи соціального захисту населення, або нотаріуса</a:t>
            </a:r>
            <a:endParaRPr lang="uk-UA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111" y="5493007"/>
            <a:ext cx="85090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/>
              <a:t>Перелік</a:t>
            </a:r>
            <a:r>
              <a:rPr lang="ru-RU" sz="2200" b="1" i="1" dirty="0"/>
              <a:t> та </a:t>
            </a:r>
            <a:r>
              <a:rPr lang="ru-RU" sz="2200" b="1" i="1" dirty="0" err="1"/>
              <a:t>обсяг</a:t>
            </a:r>
            <a:r>
              <a:rPr lang="ru-RU" sz="2200" b="1" i="1" dirty="0"/>
              <a:t> </a:t>
            </a:r>
            <a:r>
              <a:rPr lang="ru-RU" sz="2200" b="1" i="1" dirty="0" err="1"/>
              <a:t>відомостей</a:t>
            </a:r>
            <a:r>
              <a:rPr lang="ru-RU" sz="2200" i="1" dirty="0"/>
              <a:t>, </a:t>
            </a:r>
            <a:r>
              <a:rPr lang="ru-RU" sz="2200" i="1" dirty="0" err="1"/>
              <a:t>які</a:t>
            </a:r>
            <a:r>
              <a:rPr lang="ru-RU" sz="2200" i="1" dirty="0"/>
              <a:t> </a:t>
            </a:r>
            <a:r>
              <a:rPr lang="ru-RU" sz="2200" i="1" dirty="0" err="1"/>
              <a:t>зазначаються</a:t>
            </a:r>
            <a:r>
              <a:rPr lang="ru-RU" sz="2200" i="1" dirty="0"/>
              <a:t> в </a:t>
            </a:r>
            <a:r>
              <a:rPr lang="ru-RU" sz="2200" b="1" i="1" dirty="0" err="1"/>
              <a:t>заяві</a:t>
            </a:r>
            <a:r>
              <a:rPr lang="ru-RU" sz="2200" i="1" dirty="0"/>
              <a:t> про </a:t>
            </a:r>
            <a:r>
              <a:rPr lang="ru-RU" sz="2200" i="1" dirty="0" err="1" smtClean="0"/>
              <a:t>надання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компенсації</a:t>
            </a:r>
            <a:r>
              <a:rPr lang="ru-RU" sz="2200" i="1" dirty="0" smtClean="0"/>
              <a:t>, </a:t>
            </a:r>
            <a:r>
              <a:rPr lang="ru-RU" sz="2200" i="1" dirty="0" err="1"/>
              <a:t>визначаються</a:t>
            </a:r>
            <a:r>
              <a:rPr lang="ru-RU" sz="2200" i="1" dirty="0"/>
              <a:t> </a:t>
            </a:r>
            <a:r>
              <a:rPr lang="ru-RU" sz="2200" b="1" i="1" dirty="0" err="1" smtClean="0"/>
              <a:t>Кабінетом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Міністрів</a:t>
            </a:r>
            <a:r>
              <a:rPr lang="ru-RU" sz="2200" b="1" i="1" dirty="0" smtClean="0"/>
              <a:t> </a:t>
            </a:r>
            <a:r>
              <a:rPr lang="ru-RU" sz="2200" b="1" i="1" dirty="0" err="1"/>
              <a:t>України</a:t>
            </a:r>
            <a:r>
              <a:rPr lang="ru-RU" sz="2200" b="1" i="1" dirty="0"/>
              <a:t> </a:t>
            </a:r>
            <a:r>
              <a:rPr lang="ru-RU" sz="2200" i="1" dirty="0"/>
              <a:t>в </a:t>
            </a:r>
            <a:r>
              <a:rPr lang="ru-RU" sz="2200" b="1" i="1" dirty="0"/>
              <a:t>Порядку </a:t>
            </a:r>
            <a:r>
              <a:rPr lang="ru-RU" sz="2200" b="1" i="1" dirty="0" err="1"/>
              <a:t>ведення</a:t>
            </a:r>
            <a:r>
              <a:rPr lang="ru-RU" sz="2200" b="1" i="1" dirty="0"/>
              <a:t> </a:t>
            </a:r>
            <a:r>
              <a:rPr lang="ru-RU" sz="2200" b="1" i="1" dirty="0" err="1"/>
              <a:t>Реєстру</a:t>
            </a:r>
            <a:r>
              <a:rPr lang="ru-RU" sz="2200" b="1" i="1" dirty="0"/>
              <a:t> </a:t>
            </a:r>
            <a:r>
              <a:rPr lang="ru-RU" sz="2200" b="1" i="1" dirty="0" err="1"/>
              <a:t>пошкодженого</a:t>
            </a:r>
            <a:r>
              <a:rPr lang="ru-RU" sz="2200" b="1" i="1" dirty="0"/>
              <a:t> та </a:t>
            </a:r>
            <a:r>
              <a:rPr lang="ru-RU" sz="2200" b="1" i="1" dirty="0" err="1" smtClean="0"/>
              <a:t>знищеного</a:t>
            </a:r>
            <a:r>
              <a:rPr lang="ru-RU" sz="2200" b="1" i="1" dirty="0" smtClean="0"/>
              <a:t> майна</a:t>
            </a:r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val="18373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71575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uk-UA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У </a:t>
            </a:r>
            <a:r>
              <a:rPr lang="uk-UA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разі, </a:t>
            </a:r>
            <a:r>
              <a:rPr lang="uk-UA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</a:t>
            </a:r>
            <a:r>
              <a:rPr lang="uk-UA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пошкоджений або знищений </a:t>
            </a:r>
            <a:r>
              <a:rPr lang="uk-UA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об’єкти </a:t>
            </a:r>
            <a:r>
              <a:rPr lang="uk-UA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нерухомого </a:t>
            </a:r>
            <a:r>
              <a:rPr lang="uk-UA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майна </a:t>
            </a:r>
            <a:r>
              <a:rPr lang="uk-UA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перебуває у спільній власності</a:t>
            </a:r>
            <a:r>
              <a:rPr lang="uk-UA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uk-UA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заява</a:t>
            </a:r>
            <a:r>
              <a:rPr lang="uk-UA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 надання компенсації </a:t>
            </a:r>
            <a:r>
              <a:rPr lang="uk-UA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 бути </a:t>
            </a:r>
            <a:r>
              <a:rPr lang="ru-RU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подана </a:t>
            </a:r>
            <a:r>
              <a:rPr lang="ru-RU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кожним</a:t>
            </a:r>
            <a:r>
              <a:rPr lang="ru-RU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співвласником</a:t>
            </a:r>
            <a:r>
              <a:rPr lang="ru-RU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окремо</a:t>
            </a:r>
            <a:r>
              <a:rPr lang="ru-RU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одним </a:t>
            </a:r>
            <a:r>
              <a:rPr lang="ru-RU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із</a:t>
            </a:r>
            <a:r>
              <a:rPr lang="ru-RU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співвласників</a:t>
            </a:r>
            <a:r>
              <a:rPr lang="ru-RU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такого </a:t>
            </a:r>
            <a:r>
              <a:rPr lang="ru-RU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об’єкта</a:t>
            </a:r>
            <a:r>
              <a:rPr lang="ru-RU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подана одним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із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співвласників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вважається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поданою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всіма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співвласниками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відсутності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заперечень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інших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співвласників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заперечення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співвласників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подаються</a:t>
            </a:r>
            <a:r>
              <a:rPr lang="ru-RU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Реєстру</a:t>
            </a:r>
            <a:r>
              <a:rPr lang="ru-RU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0" algn="just"/>
            <a:endParaRPr lang="uk-UA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uk-U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З метою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прийняття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надання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компенсації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центри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надання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адміністративних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послуг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соціального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захисту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населення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забезпечують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виїзні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прийому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таких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uk-UA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uk-U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uk-U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Подання </a:t>
            </a:r>
            <a:r>
              <a:rPr lang="uk-U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заяви про надання компенсації здійснюється незалежно від місця проживання (перебування) фізичної особи або місцезнаходження юридичної особи. </a:t>
            </a:r>
          </a:p>
        </p:txBody>
      </p:sp>
      <p:pic>
        <p:nvPicPr>
          <p:cNvPr id="4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7B4ACA-4A21-CA6E-BBC5-6BF1D51EEABB}"/>
              </a:ext>
            </a:extLst>
          </p:cNvPr>
          <p:cNvSpPr txBox="1"/>
          <p:nvPr/>
        </p:nvSpPr>
        <p:spPr>
          <a:xfrm>
            <a:off x="2322004" y="54868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ПОДАННЯ ЗАЯВИ</a:t>
            </a:r>
          </a:p>
        </p:txBody>
      </p:sp>
    </p:spTree>
    <p:extLst>
      <p:ext uri="{BB962C8B-B14F-4D97-AF65-F5344CB8AC3E}">
        <p14:creationId xmlns:p14="http://schemas.microsoft.com/office/powerpoint/2010/main" val="14716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9038" y="486846"/>
            <a:ext cx="6623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прийняття рішення </a:t>
            </a:r>
          </a:p>
          <a:p>
            <a:pPr algn="ctr"/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 надання компенсації</a:t>
            </a:r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3" y="1487489"/>
            <a:ext cx="871296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Рішення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щодо надання компенсації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 прийматись органами місцевого самоврядування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які створюють відповідні Комісії з розгляду питань щодо надання 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компенсації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знищені об'єкти нерухомості 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uk-UA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Примірне положення </a:t>
            </a:r>
            <a:r>
              <a:rPr lang="uk-UA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 Комісію</a:t>
            </a:r>
            <a:r>
              <a:rPr lang="uk-UA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затверджується </a:t>
            </a:r>
            <a:r>
              <a:rPr lang="uk-UA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Кабінетом Міністрів </a:t>
            </a:r>
            <a:r>
              <a:rPr lang="uk-UA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uk-UA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країни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pPr marL="457200" indent="-457200" algn="just">
              <a:buFont typeface="+mj-lt"/>
              <a:buAutoNum type="arabicPeriod"/>
            </a:pPr>
            <a:endParaRPr lang="uk-U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Персональний склад Комісії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затверджується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розпорядчим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актом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виконавчого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органу ради,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військової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адміністрації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населеного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пункту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або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військово-цивільної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адміністрації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населеного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пункту.</a:t>
            </a:r>
          </a:p>
          <a:p>
            <a:pPr algn="just"/>
            <a:r>
              <a:rPr lang="uk-UA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uk-UA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складу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Комісії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залучатися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(за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згодою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представники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державних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органів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органів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місцевого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самоврядування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підприємств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організацій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експерти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оцінювачі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суб’єкти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оціночної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діяльності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виконавці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окремих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видів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робіт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послуг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пов’язаних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із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створенням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об’єктів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архітектури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представники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міжнародних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організацій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інші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особи.</a:t>
            </a:r>
            <a:endParaRPr lang="uk-UA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2" descr="Відбулося засідання комісії з питань техногенно-екологічної безпеки та  надзвичайних ситуацій - Офіційний веб-сайт Тарутинської селищної ра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4" descr="Відбулося засідання комісії з питань техногенно-екологічної безпеки та  надзвичайних ситуацій - Офіційний веб-сайт Тарутинської селищної ра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613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9587" y="446080"/>
            <a:ext cx="58849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прийняття рішення </a:t>
            </a: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 надання компенсації</a:t>
            </a:r>
          </a:p>
        </p:txBody>
      </p:sp>
      <p:pic>
        <p:nvPicPr>
          <p:cNvPr id="3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0375" y="1628800"/>
            <a:ext cx="8360097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uk-UA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uk-UA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Строк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розгляду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заяви про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надання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компенсації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Комісією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календарних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днів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дня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подання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заяви.</a:t>
            </a:r>
          </a:p>
          <a:p>
            <a:pPr algn="just"/>
            <a:endParaRPr lang="uk-UA" sz="23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uk-UA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Ці </a:t>
            </a:r>
            <a:r>
              <a:rPr lang="uk-UA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комісії</a:t>
            </a:r>
            <a:r>
              <a:rPr lang="uk-UA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проводитимуть огляд зруйнованого житла та </a:t>
            </a:r>
            <a:r>
              <a:rPr lang="uk-UA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uk-UA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визначатимуть суму компенсації</a:t>
            </a:r>
            <a:r>
              <a:rPr lang="uk-UA" sz="2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uk-UA" sz="2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uk-UA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uk-UA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uk-UA" sz="2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Розмір </a:t>
            </a:r>
            <a:r>
              <a:rPr lang="uk-UA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компенсації </a:t>
            </a:r>
            <a:r>
              <a:rPr lang="uk-UA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 визначатися відповідно </a:t>
            </a:r>
            <a:r>
              <a:rPr lang="uk-UA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uk-UA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uk-UA" sz="2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орядку</a:t>
            </a:r>
            <a:r>
              <a:rPr lang="uk-UA" sz="2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який буде затверджено Кабінетом Міністрів України.</a:t>
            </a:r>
            <a:endParaRPr lang="uk-UA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uk-UA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2" descr="Відбулося засідання комісії з питань техногенно-екологічної безпеки та  надзвичайних ситуацій - Офіційний веб-сайт Тарутинської селищної ра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4" descr="Відбулося засідання комісії з питань техногенно-екологічної безпеки та  надзвичайних ситуацій - Офіційний веб-сайт Тарутинської селищної ра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64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7237" y="1844824"/>
            <a:ext cx="8808343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Компенсація за знищені об'єкти надається шляхом:</a:t>
            </a: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uk-UA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Фінансування </a:t>
            </a:r>
            <a:r>
              <a:rPr lang="uk-UA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будівництва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будинку садибного типу, садового 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 дачного будинку – шляхом перерахування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грошових коштів на поточний рахунок 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отримувача.</a:t>
            </a:r>
          </a:p>
          <a:p>
            <a:pPr algn="just"/>
            <a:endParaRPr lang="uk-UA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Фінансування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придбання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квартири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іншого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житлового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приміщення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в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будівлі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складову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частину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єкта</a:t>
            </a:r>
            <a:r>
              <a:rPr lang="uk-U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будівництва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будинку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садибного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типу, садового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дачного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будинку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використанням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житлового сертифікату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uk-UA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</a:t>
            </a:r>
            <a:r>
              <a:rPr lang="uk-UA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Сертифікат </a:t>
            </a:r>
            <a:r>
              <a:rPr lang="uk-UA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відображатиме </a:t>
            </a:r>
            <a:r>
              <a:rPr lang="uk-UA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суму </a:t>
            </a:r>
            <a:r>
              <a:rPr lang="uk-UA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компенсації </a:t>
            </a:r>
            <a:r>
              <a:rPr lang="uk-UA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</a:t>
            </a:r>
            <a:r>
              <a:rPr lang="uk-UA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діє протягом          5 </a:t>
            </a:r>
            <a:r>
              <a:rPr lang="uk-UA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років </a:t>
            </a:r>
            <a:r>
              <a:rPr lang="uk-UA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uk-UA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uk-UA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придбання нового житла</a:t>
            </a:r>
            <a:r>
              <a:rPr lang="uk-UA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algn="just"/>
            <a:endParaRPr lang="uk-UA" sz="23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9038" y="373792"/>
            <a:ext cx="6695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Механізм </a:t>
            </a:r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компенсації </a:t>
            </a:r>
          </a:p>
          <a:p>
            <a:pPr algn="ctr"/>
            <a:r>
              <a:rPr lang="uk-UA" sz="2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знищені </a:t>
            </a:r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нерухомі об'єкти</a:t>
            </a:r>
          </a:p>
        </p:txBody>
      </p:sp>
    </p:spTree>
    <p:extLst>
      <p:ext uri="{BB962C8B-B14F-4D97-AF65-F5344CB8AC3E}">
        <p14:creationId xmlns:p14="http://schemas.microsoft.com/office/powerpoint/2010/main" val="246531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28575"/>
            <a:ext cx="1160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613" y="100013"/>
            <a:ext cx="8572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7524" y="1556792"/>
            <a:ext cx="86049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uk-UA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uk-UA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Розмір </a:t>
            </a:r>
            <a:r>
              <a:rPr lang="uk-UA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компенсації за знищений об’єкт нерухомого </a:t>
            </a:r>
            <a:r>
              <a:rPr lang="uk-UA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майна     визначається </a:t>
            </a:r>
            <a:r>
              <a:rPr lang="uk-UA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щодо кожного отримувача компенсації </a:t>
            </a:r>
            <a:r>
              <a:rPr lang="uk-UA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кожного </a:t>
            </a:r>
            <a:r>
              <a:rPr lang="uk-UA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знищеного об’єкта нерухомого майна </a:t>
            </a:r>
            <a:r>
              <a:rPr lang="uk-UA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окремо, виходячи </a:t>
            </a:r>
            <a:r>
              <a:rPr lang="uk-UA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загальної площі знищеного </a:t>
            </a:r>
            <a:r>
              <a:rPr lang="uk-UA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об’єкта нерухомого </a:t>
            </a:r>
            <a:r>
              <a:rPr lang="uk-UA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майна та вартості 1 </a:t>
            </a:r>
            <a:r>
              <a:rPr lang="uk-UA" sz="20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uk-UA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площі </a:t>
            </a:r>
            <a:r>
              <a:rPr lang="uk-UA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знищеного об’єкта нерухомого майна</a:t>
            </a:r>
            <a:r>
              <a:rPr lang="uk-UA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uk-UA" sz="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2200" dirty="0" smtClean="0">
                <a:solidFill>
                  <a:prstClr val="black"/>
                </a:solidFill>
              </a:rPr>
              <a:t>. </a:t>
            </a:r>
            <a:r>
              <a:rPr lang="ru-RU" sz="20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Визначення</a:t>
            </a:r>
            <a:r>
              <a:rPr lang="ru-RU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вартості</a:t>
            </a:r>
            <a:r>
              <a:rPr lang="ru-RU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ru-RU" sz="20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площі</a:t>
            </a:r>
            <a:r>
              <a:rPr lang="ru-RU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знищеного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об’єкта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нерухомого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майна </a:t>
            </a:r>
            <a:r>
              <a:rPr lang="ru-RU" sz="2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здійснюється</a:t>
            </a:r>
            <a:r>
              <a:rPr lang="ru-RU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Порядку</a:t>
            </a:r>
            <a:r>
              <a:rPr lang="ru-RU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визначеному</a:t>
            </a:r>
            <a:r>
              <a:rPr lang="ru-RU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Кабінетом</a:t>
            </a:r>
            <a:r>
              <a:rPr lang="ru-RU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Міністрів</a:t>
            </a:r>
            <a:r>
              <a:rPr lang="ru-RU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uk-UA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uk-UA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uk-UA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фінансування придбання </a:t>
            </a:r>
            <a:r>
              <a:rPr lang="uk-UA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квартири, іншого житлового приміщення, будинку садибного типу, садового або дачного будинку з </a:t>
            </a:r>
            <a:r>
              <a:rPr lang="uk-UA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використанням житлового сертифіката отримувач</a:t>
            </a:r>
            <a:r>
              <a:rPr lang="uk-UA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компенсації звертається до </a:t>
            </a:r>
            <a:r>
              <a:rPr lang="uk-UA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визначеної КМУ юридичної особи </a:t>
            </a:r>
            <a:r>
              <a:rPr lang="uk-UA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Порядку, встановленому Кабінетом Міністрів України в Порядку надання компенсації за знищені об’єкти нерухомого майна.</a:t>
            </a:r>
            <a:endParaRPr lang="uk-UA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9038" y="486847"/>
            <a:ext cx="6767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Механізм компенсації </a:t>
            </a: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знищені нерухомі об'єкти</a:t>
            </a:r>
          </a:p>
        </p:txBody>
      </p:sp>
    </p:spTree>
    <p:extLst>
      <p:ext uri="{BB962C8B-B14F-4D97-AF65-F5344CB8AC3E}">
        <p14:creationId xmlns:p14="http://schemas.microsoft.com/office/powerpoint/2010/main" val="37286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8CBCFB-FB77-4C5B-8B89-8BE6B9B09B30}">
  <we:reference id="wa104178141" version="4.3.3.0" store="ru-RU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10696</TotalTime>
  <Words>1296</Words>
  <Application>Microsoft Office PowerPoint</Application>
  <PresentationFormat>Экран (4:3)</PresentationFormat>
  <Paragraphs>177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Законопроєкт  7198  Про компенсацію за пошкодження та знищення окремих категорій об’єктів нерухомого майна внаслідок бойових дій, терористичних актів, диверсій, спричинених військовою агресією Російської Федерації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</dc:creator>
  <cp:lastModifiedBy>Пользователь</cp:lastModifiedBy>
  <cp:revision>1147</cp:revision>
  <cp:lastPrinted>2023-03-16T11:30:12Z</cp:lastPrinted>
  <dcterms:created xsi:type="dcterms:W3CDTF">2013-02-09T14:45:44Z</dcterms:created>
  <dcterms:modified xsi:type="dcterms:W3CDTF">2023-03-17T07:02:12Z</dcterms:modified>
</cp:coreProperties>
</file>