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0" r:id="rId3"/>
    <p:sldMasterId id="2147483692" r:id="rId4"/>
    <p:sldMasterId id="2147483704" r:id="rId5"/>
    <p:sldMasterId id="2147483716" r:id="rId6"/>
    <p:sldMasterId id="2147483728" r:id="rId7"/>
    <p:sldMasterId id="2147483740" r:id="rId8"/>
    <p:sldMasterId id="2147483752" r:id="rId9"/>
    <p:sldMasterId id="2147483764" r:id="rId10"/>
    <p:sldMasterId id="2147483776" r:id="rId11"/>
    <p:sldMasterId id="2147483788" r:id="rId12"/>
  </p:sldMasterIdLst>
  <p:sldIdLst>
    <p:sldId id="256" r:id="rId13"/>
    <p:sldId id="258" r:id="rId14"/>
    <p:sldId id="260" r:id="rId15"/>
    <p:sldId id="261" r:id="rId16"/>
    <p:sldId id="262" r:id="rId17"/>
    <p:sldId id="263" r:id="rId18"/>
    <p:sldId id="264" r:id="rId19"/>
    <p:sldId id="266" r:id="rId20"/>
    <p:sldId id="267" r:id="rId21"/>
    <p:sldId id="269" r:id="rId22"/>
    <p:sldId id="265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8A0FA-A3FB-4663-A17B-9E9CC2497B5B}" type="doc">
      <dgm:prSet loTypeId="urn:microsoft.com/office/officeart/2005/8/layout/cycle5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E850CAE-27A9-4132-AA86-E1B6A1809F22}">
      <dgm:prSet phldrT="[Текст]"/>
      <dgm:spPr>
        <a:noFill/>
        <a:ln w="38100">
          <a:solidFill>
            <a:srgbClr val="FFD558"/>
          </a:solidFill>
        </a:ln>
      </dgm:spPr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ПРИЄМНІ АКТИВНОСТІ</a:t>
          </a:r>
          <a:endParaRPr lang="ru-RU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32998BC-7057-4347-9507-705980713CB3}" type="parTrans" cxnId="{2265283C-01FB-473E-B460-345D9D93D637}">
      <dgm:prSet/>
      <dgm:spPr/>
      <dgm:t>
        <a:bodyPr/>
        <a:lstStyle/>
        <a:p>
          <a:endParaRPr lang="ru-RU"/>
        </a:p>
      </dgm:t>
    </dgm:pt>
    <dgm:pt modelId="{859C7BEF-E424-4CF6-91CD-245BD2961E7A}" type="sibTrans" cxnId="{2265283C-01FB-473E-B460-345D9D93D637}">
      <dgm:prSet/>
      <dgm:spPr>
        <a:ln w="28575">
          <a:solidFill>
            <a:srgbClr val="FFD558"/>
          </a:solidFill>
        </a:ln>
      </dgm:spPr>
      <dgm:t>
        <a:bodyPr/>
        <a:lstStyle/>
        <a:p>
          <a:endParaRPr lang="ru-RU"/>
        </a:p>
      </dgm:t>
    </dgm:pt>
    <dgm:pt modelId="{0EFFBE7D-F971-4FC1-800C-EF09DB20D276}">
      <dgm:prSet phldrT="[Текст]"/>
      <dgm:spPr>
        <a:noFill/>
        <a:ln w="38100">
          <a:solidFill>
            <a:srgbClr val="FFD558"/>
          </a:solidFill>
        </a:ln>
      </dgm:spPr>
      <dgm:t>
        <a:bodyPr/>
        <a:lstStyle/>
        <a:p>
          <a:r>
            <a:rPr lang="uk-UA" b="1" smtClean="0">
              <a:solidFill>
                <a:schemeClr val="bg2">
                  <a:lumMod val="25000"/>
                </a:schemeClr>
              </a:solidFill>
              <a:latin typeface="+mj-lt"/>
            </a:rPr>
            <a:t>ПОЗИТИВНИЙ КОНТАКТ З ОДНОЛІТКАМИ</a:t>
          </a:r>
          <a:endParaRPr lang="ru-RU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9D650F7-8407-494C-B73F-07CD4D436CA5}" type="parTrans" cxnId="{84D03ED7-8D35-432E-9958-BF6F06E0154A}">
      <dgm:prSet/>
      <dgm:spPr/>
      <dgm:t>
        <a:bodyPr/>
        <a:lstStyle/>
        <a:p>
          <a:endParaRPr lang="ru-RU"/>
        </a:p>
      </dgm:t>
    </dgm:pt>
    <dgm:pt modelId="{93A5C430-84B3-424B-814F-5B35C26EA7D2}" type="sibTrans" cxnId="{84D03ED7-8D35-432E-9958-BF6F06E0154A}">
      <dgm:prSet/>
      <dgm:spPr>
        <a:ln w="28575">
          <a:solidFill>
            <a:srgbClr val="FFD558"/>
          </a:solidFill>
        </a:ln>
      </dgm:spPr>
      <dgm:t>
        <a:bodyPr/>
        <a:lstStyle/>
        <a:p>
          <a:endParaRPr lang="ru-RU"/>
        </a:p>
      </dgm:t>
    </dgm:pt>
    <dgm:pt modelId="{A4AD40BF-1BED-4B69-B4CD-0D77113A0F3E}">
      <dgm:prSet phldrT="[Текст]"/>
      <dgm:spPr>
        <a:noFill/>
        <a:ln w="38100">
          <a:solidFill>
            <a:srgbClr val="FFD558"/>
          </a:solidFill>
        </a:ln>
      </dgm:spPr>
      <dgm:t>
        <a:bodyPr/>
        <a:lstStyle/>
        <a:p>
          <a:r>
            <a:rPr lang="uk-UA" b="1" smtClean="0">
              <a:solidFill>
                <a:schemeClr val="bg2">
                  <a:lumMod val="25000"/>
                </a:schemeClr>
              </a:solidFill>
              <a:latin typeface="+mj-lt"/>
            </a:rPr>
            <a:t>ВИРІШЕННЯ КОНКРЕТНИХ ПРОБЛЕМ</a:t>
          </a:r>
          <a:endParaRPr lang="ru-RU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D117E71-7276-47E7-92FB-A39C8B42BAB3}" type="parTrans" cxnId="{29E16ECC-E2A5-4519-8636-0E094A2C8FB1}">
      <dgm:prSet/>
      <dgm:spPr/>
      <dgm:t>
        <a:bodyPr/>
        <a:lstStyle/>
        <a:p>
          <a:endParaRPr lang="ru-RU"/>
        </a:p>
      </dgm:t>
    </dgm:pt>
    <dgm:pt modelId="{CFDB6709-610D-400D-90B2-167B07708700}" type="sibTrans" cxnId="{29E16ECC-E2A5-4519-8636-0E094A2C8FB1}">
      <dgm:prSet/>
      <dgm:spPr>
        <a:ln w="28575">
          <a:solidFill>
            <a:srgbClr val="FFD558"/>
          </a:solidFill>
        </a:ln>
      </dgm:spPr>
      <dgm:t>
        <a:bodyPr/>
        <a:lstStyle/>
        <a:p>
          <a:endParaRPr lang="ru-RU"/>
        </a:p>
      </dgm:t>
    </dgm:pt>
    <dgm:pt modelId="{E47E07E7-577D-4EC6-87F2-0CA4039542E6}">
      <dgm:prSet phldrT="[Текст]"/>
      <dgm:spPr>
        <a:noFill/>
        <a:ln w="38100">
          <a:solidFill>
            <a:srgbClr val="FFD558"/>
          </a:solidFill>
        </a:ln>
      </dgm:spPr>
      <dgm:t>
        <a:bodyPr/>
        <a:lstStyle/>
        <a:p>
          <a:r>
            <a:rPr lang="uk-UA" b="1" smtClean="0">
              <a:solidFill>
                <a:schemeClr val="bg2">
                  <a:lumMod val="25000"/>
                </a:schemeClr>
              </a:solidFill>
              <a:latin typeface="+mj-lt"/>
            </a:rPr>
            <a:t>ПОЗИТИВНЕ МИСЛЕННЯ</a:t>
          </a:r>
          <a:endParaRPr lang="ru-RU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596C770-FC61-4007-AD23-62867E24CE29}" type="parTrans" cxnId="{FE2D3627-1F8F-4F2E-BA1E-728D76AB67E2}">
      <dgm:prSet/>
      <dgm:spPr/>
      <dgm:t>
        <a:bodyPr/>
        <a:lstStyle/>
        <a:p>
          <a:endParaRPr lang="ru-RU"/>
        </a:p>
      </dgm:t>
    </dgm:pt>
    <dgm:pt modelId="{91BE6507-BF14-47C7-8370-057BEE238E9C}" type="sibTrans" cxnId="{FE2D3627-1F8F-4F2E-BA1E-728D76AB67E2}">
      <dgm:prSet/>
      <dgm:spPr>
        <a:ln w="28575">
          <a:solidFill>
            <a:srgbClr val="FFD558"/>
          </a:solidFill>
        </a:ln>
      </dgm:spPr>
      <dgm:t>
        <a:bodyPr/>
        <a:lstStyle/>
        <a:p>
          <a:endParaRPr lang="ru-RU"/>
        </a:p>
      </dgm:t>
    </dgm:pt>
    <dgm:pt modelId="{1A6F8AF7-1D04-49F7-BF8B-3D2A054CBE18}">
      <dgm:prSet/>
      <dgm:spPr>
        <a:noFill/>
        <a:ln w="38100">
          <a:solidFill>
            <a:srgbClr val="FFD558"/>
          </a:solidFill>
        </a:ln>
      </dgm:spPr>
      <dgm:t>
        <a:bodyPr/>
        <a:lstStyle/>
        <a:p>
          <a:r>
            <a:rPr lang="ru-RU" b="1" smtClean="0">
              <a:solidFill>
                <a:schemeClr val="bg2">
                  <a:lumMod val="25000"/>
                </a:schemeClr>
              </a:solidFill>
              <a:latin typeface="+mj-lt"/>
            </a:rPr>
            <a:t>КОНТАКТ З ТУРБОТЛИВОЮ ДОРОСЛОЮ ЛЮДИНОЮ, ДОВІРА</a:t>
          </a:r>
          <a:endParaRPr lang="ru-RU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6DD5567-33ED-41D7-AE2C-1DB0A1558D75}" type="parTrans" cxnId="{70E80CA5-2279-4286-A2CC-ABA96FD0882D}">
      <dgm:prSet/>
      <dgm:spPr/>
      <dgm:t>
        <a:bodyPr/>
        <a:lstStyle/>
        <a:p>
          <a:endParaRPr lang="ru-RU"/>
        </a:p>
      </dgm:t>
    </dgm:pt>
    <dgm:pt modelId="{15AD5865-138D-4EE4-AB33-1DF68855A0C5}" type="sibTrans" cxnId="{70E80CA5-2279-4286-A2CC-ABA96FD0882D}">
      <dgm:prSet/>
      <dgm:spPr>
        <a:ln w="28575">
          <a:solidFill>
            <a:srgbClr val="FFD558"/>
          </a:solidFill>
        </a:ln>
      </dgm:spPr>
      <dgm:t>
        <a:bodyPr/>
        <a:lstStyle/>
        <a:p>
          <a:endParaRPr lang="ru-RU"/>
        </a:p>
      </dgm:t>
    </dgm:pt>
    <dgm:pt modelId="{5EDE30B9-50F6-4DCD-B3EE-99F4A695A43A}">
      <dgm:prSet/>
      <dgm:spPr>
        <a:noFill/>
        <a:ln w="38100">
          <a:solidFill>
            <a:srgbClr val="FFD558"/>
          </a:solidFill>
        </a:ln>
      </dgm:spPr>
      <dgm:t>
        <a:bodyPr/>
        <a:lstStyle/>
        <a:p>
          <a:r>
            <a:rPr lang="ru-RU" b="1" smtClean="0">
              <a:solidFill>
                <a:schemeClr val="bg2">
                  <a:lumMod val="25000"/>
                </a:schemeClr>
              </a:solidFill>
              <a:latin typeface="+mj-lt"/>
            </a:rPr>
            <a:t>ВІДЧУТТЯ КОНТРОЛЮ НАД ТІЛОМ І ЕМОЦІЯМИ</a:t>
          </a:r>
          <a:endParaRPr lang="ru-RU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3528441-ACF2-44BF-A98D-877077601BF8}" type="parTrans" cxnId="{D4932FD0-2033-4BAF-8420-F92BA1A3EDB5}">
      <dgm:prSet/>
      <dgm:spPr/>
      <dgm:t>
        <a:bodyPr/>
        <a:lstStyle/>
        <a:p>
          <a:endParaRPr lang="ru-RU"/>
        </a:p>
      </dgm:t>
    </dgm:pt>
    <dgm:pt modelId="{9E9626D8-2F52-41E0-AECD-FEB7FB9D54F8}" type="sibTrans" cxnId="{D4932FD0-2033-4BAF-8420-F92BA1A3EDB5}">
      <dgm:prSet/>
      <dgm:spPr>
        <a:ln w="28575">
          <a:solidFill>
            <a:srgbClr val="FFD558"/>
          </a:solidFill>
        </a:ln>
      </dgm:spPr>
      <dgm:t>
        <a:bodyPr/>
        <a:lstStyle/>
        <a:p>
          <a:endParaRPr lang="ru-RU"/>
        </a:p>
      </dgm:t>
    </dgm:pt>
    <dgm:pt modelId="{A60D58D1-3721-4BED-BEEB-44959626FB8B}" type="pres">
      <dgm:prSet presAssocID="{D178A0FA-A3FB-4663-A17B-9E9CC2497B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9163C-6C61-4413-AAC0-6CF84BA465FD}" type="pres">
      <dgm:prSet presAssocID="{EE850CAE-27A9-4132-AA86-E1B6A1809F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72B3E-E94A-437A-BEF0-3A1AAF588574}" type="pres">
      <dgm:prSet presAssocID="{EE850CAE-27A9-4132-AA86-E1B6A1809F22}" presName="spNode" presStyleCnt="0"/>
      <dgm:spPr/>
      <dgm:t>
        <a:bodyPr/>
        <a:lstStyle/>
        <a:p>
          <a:endParaRPr lang="ru-RU"/>
        </a:p>
      </dgm:t>
    </dgm:pt>
    <dgm:pt modelId="{C04BDA9A-9FC0-4DBF-A36F-E196CB14BC7A}" type="pres">
      <dgm:prSet presAssocID="{859C7BEF-E424-4CF6-91CD-245BD2961E7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89A9256-DC2C-480A-8989-58C73E7210DA}" type="pres">
      <dgm:prSet presAssocID="{1A6F8AF7-1D04-49F7-BF8B-3D2A054CBE1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932EA-D6E0-4D3D-ADFB-3819F3683804}" type="pres">
      <dgm:prSet presAssocID="{1A6F8AF7-1D04-49F7-BF8B-3D2A054CBE18}" presName="spNode" presStyleCnt="0"/>
      <dgm:spPr/>
      <dgm:t>
        <a:bodyPr/>
        <a:lstStyle/>
        <a:p>
          <a:endParaRPr lang="ru-RU"/>
        </a:p>
      </dgm:t>
    </dgm:pt>
    <dgm:pt modelId="{B3764E5D-F3EA-46D2-954D-FB43FC5A9B44}" type="pres">
      <dgm:prSet presAssocID="{15AD5865-138D-4EE4-AB33-1DF68855A0C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BCC460-A139-406B-9429-8C3F4074E836}" type="pres">
      <dgm:prSet presAssocID="{0EFFBE7D-F971-4FC1-800C-EF09DB20D27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86639-0EF0-4B35-9E2F-709013BEB1BE}" type="pres">
      <dgm:prSet presAssocID="{0EFFBE7D-F971-4FC1-800C-EF09DB20D276}" presName="spNode" presStyleCnt="0"/>
      <dgm:spPr/>
      <dgm:t>
        <a:bodyPr/>
        <a:lstStyle/>
        <a:p>
          <a:endParaRPr lang="ru-RU"/>
        </a:p>
      </dgm:t>
    </dgm:pt>
    <dgm:pt modelId="{41B4C66C-6F42-4E56-BAB9-F14201A92C35}" type="pres">
      <dgm:prSet presAssocID="{93A5C430-84B3-424B-814F-5B35C26EA7D2}" presName="sibTrans" presStyleLbl="sibTrans1D1" presStyleIdx="2" presStyleCnt="6"/>
      <dgm:spPr/>
      <dgm:t>
        <a:bodyPr/>
        <a:lstStyle/>
        <a:p>
          <a:endParaRPr lang="ru-RU"/>
        </a:p>
      </dgm:t>
    </dgm:pt>
    <dgm:pt modelId="{51B2E05E-F29A-4AF9-8F60-0E15095DDCED}" type="pres">
      <dgm:prSet presAssocID="{A4AD40BF-1BED-4B69-B4CD-0D77113A0F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CFEB3-6E18-45D3-8C02-48D752D15502}" type="pres">
      <dgm:prSet presAssocID="{A4AD40BF-1BED-4B69-B4CD-0D77113A0F3E}" presName="spNode" presStyleCnt="0"/>
      <dgm:spPr/>
      <dgm:t>
        <a:bodyPr/>
        <a:lstStyle/>
        <a:p>
          <a:endParaRPr lang="ru-RU"/>
        </a:p>
      </dgm:t>
    </dgm:pt>
    <dgm:pt modelId="{00FE0512-60CD-4DF3-BF5A-C596FAFF9E1C}" type="pres">
      <dgm:prSet presAssocID="{CFDB6709-610D-400D-90B2-167B0770870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EC70FC6-2FCE-44C5-8A6E-FE04F378694E}" type="pres">
      <dgm:prSet presAssocID="{5EDE30B9-50F6-4DCD-B3EE-99F4A695A43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8E88F-946E-49D4-B7DD-4C6075F2CD80}" type="pres">
      <dgm:prSet presAssocID="{5EDE30B9-50F6-4DCD-B3EE-99F4A695A43A}" presName="spNode" presStyleCnt="0"/>
      <dgm:spPr/>
      <dgm:t>
        <a:bodyPr/>
        <a:lstStyle/>
        <a:p>
          <a:endParaRPr lang="ru-RU"/>
        </a:p>
      </dgm:t>
    </dgm:pt>
    <dgm:pt modelId="{6D316FC2-36EB-4F11-AB97-6D2BE582BBE6}" type="pres">
      <dgm:prSet presAssocID="{9E9626D8-2F52-41E0-AECD-FEB7FB9D54F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48723668-E3DF-4097-A28C-216DF36BB63E}" type="pres">
      <dgm:prSet presAssocID="{E47E07E7-577D-4EC6-87F2-0CA4039542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02304-E1C1-4341-8894-7F66A1F77D59}" type="pres">
      <dgm:prSet presAssocID="{E47E07E7-577D-4EC6-87F2-0CA4039542E6}" presName="spNode" presStyleCnt="0"/>
      <dgm:spPr/>
      <dgm:t>
        <a:bodyPr/>
        <a:lstStyle/>
        <a:p>
          <a:endParaRPr lang="ru-RU"/>
        </a:p>
      </dgm:t>
    </dgm:pt>
    <dgm:pt modelId="{EBB273E4-32AA-4A5E-98FF-DF6119B0C3D9}" type="pres">
      <dgm:prSet presAssocID="{91BE6507-BF14-47C7-8370-057BEE238E9C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70E80CA5-2279-4286-A2CC-ABA96FD0882D}" srcId="{D178A0FA-A3FB-4663-A17B-9E9CC2497B5B}" destId="{1A6F8AF7-1D04-49F7-BF8B-3D2A054CBE18}" srcOrd="1" destOrd="0" parTransId="{76DD5567-33ED-41D7-AE2C-1DB0A1558D75}" sibTransId="{15AD5865-138D-4EE4-AB33-1DF68855A0C5}"/>
    <dgm:cxn modelId="{EEBFC929-D9D2-45E1-87E4-813EBFA9A668}" type="presOf" srcId="{D178A0FA-A3FB-4663-A17B-9E9CC2497B5B}" destId="{A60D58D1-3721-4BED-BEEB-44959626FB8B}" srcOrd="0" destOrd="0" presId="urn:microsoft.com/office/officeart/2005/8/layout/cycle5"/>
    <dgm:cxn modelId="{E6A13189-BA01-4670-B29C-9EB516E4356D}" type="presOf" srcId="{CFDB6709-610D-400D-90B2-167B07708700}" destId="{00FE0512-60CD-4DF3-BF5A-C596FAFF9E1C}" srcOrd="0" destOrd="0" presId="urn:microsoft.com/office/officeart/2005/8/layout/cycle5"/>
    <dgm:cxn modelId="{FE2D3627-1F8F-4F2E-BA1E-728D76AB67E2}" srcId="{D178A0FA-A3FB-4663-A17B-9E9CC2497B5B}" destId="{E47E07E7-577D-4EC6-87F2-0CA4039542E6}" srcOrd="5" destOrd="0" parTransId="{2596C770-FC61-4007-AD23-62867E24CE29}" sibTransId="{91BE6507-BF14-47C7-8370-057BEE238E9C}"/>
    <dgm:cxn modelId="{E81D109A-BEAB-40DA-97D3-6917D09161CF}" type="presOf" srcId="{91BE6507-BF14-47C7-8370-057BEE238E9C}" destId="{EBB273E4-32AA-4A5E-98FF-DF6119B0C3D9}" srcOrd="0" destOrd="0" presId="urn:microsoft.com/office/officeart/2005/8/layout/cycle5"/>
    <dgm:cxn modelId="{E583D828-64D8-4841-828B-FA61DFE6E16B}" type="presOf" srcId="{9E9626D8-2F52-41E0-AECD-FEB7FB9D54F8}" destId="{6D316FC2-36EB-4F11-AB97-6D2BE582BBE6}" srcOrd="0" destOrd="0" presId="urn:microsoft.com/office/officeart/2005/8/layout/cycle5"/>
    <dgm:cxn modelId="{A5AEAE09-CC6E-4330-9129-497235FF198D}" type="presOf" srcId="{0EFFBE7D-F971-4FC1-800C-EF09DB20D276}" destId="{D9BCC460-A139-406B-9429-8C3F4074E836}" srcOrd="0" destOrd="0" presId="urn:microsoft.com/office/officeart/2005/8/layout/cycle5"/>
    <dgm:cxn modelId="{A3784C0D-34CE-45BE-915C-A45EAEC15AD7}" type="presOf" srcId="{A4AD40BF-1BED-4B69-B4CD-0D77113A0F3E}" destId="{51B2E05E-F29A-4AF9-8F60-0E15095DDCED}" srcOrd="0" destOrd="0" presId="urn:microsoft.com/office/officeart/2005/8/layout/cycle5"/>
    <dgm:cxn modelId="{2265283C-01FB-473E-B460-345D9D93D637}" srcId="{D178A0FA-A3FB-4663-A17B-9E9CC2497B5B}" destId="{EE850CAE-27A9-4132-AA86-E1B6A1809F22}" srcOrd="0" destOrd="0" parTransId="{B32998BC-7057-4347-9507-705980713CB3}" sibTransId="{859C7BEF-E424-4CF6-91CD-245BD2961E7A}"/>
    <dgm:cxn modelId="{01E006E2-2BDD-4DED-B65B-8A408254D853}" type="presOf" srcId="{859C7BEF-E424-4CF6-91CD-245BD2961E7A}" destId="{C04BDA9A-9FC0-4DBF-A36F-E196CB14BC7A}" srcOrd="0" destOrd="0" presId="urn:microsoft.com/office/officeart/2005/8/layout/cycle5"/>
    <dgm:cxn modelId="{0CD2E936-C26F-40FA-9AF5-3392449EA6B6}" type="presOf" srcId="{E47E07E7-577D-4EC6-87F2-0CA4039542E6}" destId="{48723668-E3DF-4097-A28C-216DF36BB63E}" srcOrd="0" destOrd="0" presId="urn:microsoft.com/office/officeart/2005/8/layout/cycle5"/>
    <dgm:cxn modelId="{E62DFDDF-B680-4930-ACFD-02B625F72943}" type="presOf" srcId="{1A6F8AF7-1D04-49F7-BF8B-3D2A054CBE18}" destId="{489A9256-DC2C-480A-8989-58C73E7210DA}" srcOrd="0" destOrd="0" presId="urn:microsoft.com/office/officeart/2005/8/layout/cycle5"/>
    <dgm:cxn modelId="{BC5F4761-5309-4A2D-962C-AB97BA9FD99D}" type="presOf" srcId="{15AD5865-138D-4EE4-AB33-1DF68855A0C5}" destId="{B3764E5D-F3EA-46D2-954D-FB43FC5A9B44}" srcOrd="0" destOrd="0" presId="urn:microsoft.com/office/officeart/2005/8/layout/cycle5"/>
    <dgm:cxn modelId="{7388D037-AFCA-44D6-A114-CFE4BFBC0F03}" type="presOf" srcId="{93A5C430-84B3-424B-814F-5B35C26EA7D2}" destId="{41B4C66C-6F42-4E56-BAB9-F14201A92C35}" srcOrd="0" destOrd="0" presId="urn:microsoft.com/office/officeart/2005/8/layout/cycle5"/>
    <dgm:cxn modelId="{D4932FD0-2033-4BAF-8420-F92BA1A3EDB5}" srcId="{D178A0FA-A3FB-4663-A17B-9E9CC2497B5B}" destId="{5EDE30B9-50F6-4DCD-B3EE-99F4A695A43A}" srcOrd="4" destOrd="0" parTransId="{F3528441-ACF2-44BF-A98D-877077601BF8}" sibTransId="{9E9626D8-2F52-41E0-AECD-FEB7FB9D54F8}"/>
    <dgm:cxn modelId="{1AF9660D-9D78-4646-B1C4-E56BD9185257}" type="presOf" srcId="{EE850CAE-27A9-4132-AA86-E1B6A1809F22}" destId="{D7C9163C-6C61-4413-AAC0-6CF84BA465FD}" srcOrd="0" destOrd="0" presId="urn:microsoft.com/office/officeart/2005/8/layout/cycle5"/>
    <dgm:cxn modelId="{84D03ED7-8D35-432E-9958-BF6F06E0154A}" srcId="{D178A0FA-A3FB-4663-A17B-9E9CC2497B5B}" destId="{0EFFBE7D-F971-4FC1-800C-EF09DB20D276}" srcOrd="2" destOrd="0" parTransId="{E9D650F7-8407-494C-B73F-07CD4D436CA5}" sibTransId="{93A5C430-84B3-424B-814F-5B35C26EA7D2}"/>
    <dgm:cxn modelId="{29E16ECC-E2A5-4519-8636-0E094A2C8FB1}" srcId="{D178A0FA-A3FB-4663-A17B-9E9CC2497B5B}" destId="{A4AD40BF-1BED-4B69-B4CD-0D77113A0F3E}" srcOrd="3" destOrd="0" parTransId="{3D117E71-7276-47E7-92FB-A39C8B42BAB3}" sibTransId="{CFDB6709-610D-400D-90B2-167B07708700}"/>
    <dgm:cxn modelId="{8BB21E71-6D5D-4522-9513-9C525311A510}" type="presOf" srcId="{5EDE30B9-50F6-4DCD-B3EE-99F4A695A43A}" destId="{AEC70FC6-2FCE-44C5-8A6E-FE04F378694E}" srcOrd="0" destOrd="0" presId="urn:microsoft.com/office/officeart/2005/8/layout/cycle5"/>
    <dgm:cxn modelId="{00158CD4-6F8A-4BAC-A3CE-80563961D3F5}" type="presParOf" srcId="{A60D58D1-3721-4BED-BEEB-44959626FB8B}" destId="{D7C9163C-6C61-4413-AAC0-6CF84BA465FD}" srcOrd="0" destOrd="0" presId="urn:microsoft.com/office/officeart/2005/8/layout/cycle5"/>
    <dgm:cxn modelId="{276EA19D-6A94-4901-A9B8-F3B562027DD4}" type="presParOf" srcId="{A60D58D1-3721-4BED-BEEB-44959626FB8B}" destId="{28372B3E-E94A-437A-BEF0-3A1AAF588574}" srcOrd="1" destOrd="0" presId="urn:microsoft.com/office/officeart/2005/8/layout/cycle5"/>
    <dgm:cxn modelId="{59A49DB0-5BCA-495F-92BB-4927A3960F71}" type="presParOf" srcId="{A60D58D1-3721-4BED-BEEB-44959626FB8B}" destId="{C04BDA9A-9FC0-4DBF-A36F-E196CB14BC7A}" srcOrd="2" destOrd="0" presId="urn:microsoft.com/office/officeart/2005/8/layout/cycle5"/>
    <dgm:cxn modelId="{B5AD4BFE-C472-4B16-954F-5A915C150BF5}" type="presParOf" srcId="{A60D58D1-3721-4BED-BEEB-44959626FB8B}" destId="{489A9256-DC2C-480A-8989-58C73E7210DA}" srcOrd="3" destOrd="0" presId="urn:microsoft.com/office/officeart/2005/8/layout/cycle5"/>
    <dgm:cxn modelId="{EE983EDE-8AA1-446D-9566-D3ACB0B17704}" type="presParOf" srcId="{A60D58D1-3721-4BED-BEEB-44959626FB8B}" destId="{6EA932EA-D6E0-4D3D-ADFB-3819F3683804}" srcOrd="4" destOrd="0" presId="urn:microsoft.com/office/officeart/2005/8/layout/cycle5"/>
    <dgm:cxn modelId="{53F8126D-5716-451B-A462-A11EFD521611}" type="presParOf" srcId="{A60D58D1-3721-4BED-BEEB-44959626FB8B}" destId="{B3764E5D-F3EA-46D2-954D-FB43FC5A9B44}" srcOrd="5" destOrd="0" presId="urn:microsoft.com/office/officeart/2005/8/layout/cycle5"/>
    <dgm:cxn modelId="{7D287480-94D5-4436-9494-41394B01037B}" type="presParOf" srcId="{A60D58D1-3721-4BED-BEEB-44959626FB8B}" destId="{D9BCC460-A139-406B-9429-8C3F4074E836}" srcOrd="6" destOrd="0" presId="urn:microsoft.com/office/officeart/2005/8/layout/cycle5"/>
    <dgm:cxn modelId="{75A951D9-AC26-4E60-B719-86D5EB6FD5D1}" type="presParOf" srcId="{A60D58D1-3721-4BED-BEEB-44959626FB8B}" destId="{14C86639-0EF0-4B35-9E2F-709013BEB1BE}" srcOrd="7" destOrd="0" presId="urn:microsoft.com/office/officeart/2005/8/layout/cycle5"/>
    <dgm:cxn modelId="{F5F5E70B-DA10-4165-B791-E38D8D1C1E4E}" type="presParOf" srcId="{A60D58D1-3721-4BED-BEEB-44959626FB8B}" destId="{41B4C66C-6F42-4E56-BAB9-F14201A92C35}" srcOrd="8" destOrd="0" presId="urn:microsoft.com/office/officeart/2005/8/layout/cycle5"/>
    <dgm:cxn modelId="{0FF07109-2C46-4A55-B743-F79232E93A3F}" type="presParOf" srcId="{A60D58D1-3721-4BED-BEEB-44959626FB8B}" destId="{51B2E05E-F29A-4AF9-8F60-0E15095DDCED}" srcOrd="9" destOrd="0" presId="urn:microsoft.com/office/officeart/2005/8/layout/cycle5"/>
    <dgm:cxn modelId="{1E39EC7F-1E46-4025-9456-F1B3729B9D3A}" type="presParOf" srcId="{A60D58D1-3721-4BED-BEEB-44959626FB8B}" destId="{95ECFEB3-6E18-45D3-8C02-48D752D15502}" srcOrd="10" destOrd="0" presId="urn:microsoft.com/office/officeart/2005/8/layout/cycle5"/>
    <dgm:cxn modelId="{4C390A3C-78F0-432F-B66C-56C113F2CC95}" type="presParOf" srcId="{A60D58D1-3721-4BED-BEEB-44959626FB8B}" destId="{00FE0512-60CD-4DF3-BF5A-C596FAFF9E1C}" srcOrd="11" destOrd="0" presId="urn:microsoft.com/office/officeart/2005/8/layout/cycle5"/>
    <dgm:cxn modelId="{953624E3-134A-43E1-B40D-5507B88BBFD5}" type="presParOf" srcId="{A60D58D1-3721-4BED-BEEB-44959626FB8B}" destId="{AEC70FC6-2FCE-44C5-8A6E-FE04F378694E}" srcOrd="12" destOrd="0" presId="urn:microsoft.com/office/officeart/2005/8/layout/cycle5"/>
    <dgm:cxn modelId="{D49BD93B-FA9D-4B2E-A23F-84522F74971C}" type="presParOf" srcId="{A60D58D1-3721-4BED-BEEB-44959626FB8B}" destId="{2048E88F-946E-49D4-B7DD-4C6075F2CD80}" srcOrd="13" destOrd="0" presId="urn:microsoft.com/office/officeart/2005/8/layout/cycle5"/>
    <dgm:cxn modelId="{2E6400FD-27B5-4872-B038-AB66D58177B1}" type="presParOf" srcId="{A60D58D1-3721-4BED-BEEB-44959626FB8B}" destId="{6D316FC2-36EB-4F11-AB97-6D2BE582BBE6}" srcOrd="14" destOrd="0" presId="urn:microsoft.com/office/officeart/2005/8/layout/cycle5"/>
    <dgm:cxn modelId="{DC014BE4-6173-40D1-999F-A86E1B23D520}" type="presParOf" srcId="{A60D58D1-3721-4BED-BEEB-44959626FB8B}" destId="{48723668-E3DF-4097-A28C-216DF36BB63E}" srcOrd="15" destOrd="0" presId="urn:microsoft.com/office/officeart/2005/8/layout/cycle5"/>
    <dgm:cxn modelId="{C650B5A7-F6E1-4C0C-8E05-87DCE1CA953E}" type="presParOf" srcId="{A60D58D1-3721-4BED-BEEB-44959626FB8B}" destId="{47F02304-E1C1-4341-8894-7F66A1F77D59}" srcOrd="16" destOrd="0" presId="urn:microsoft.com/office/officeart/2005/8/layout/cycle5"/>
    <dgm:cxn modelId="{32B28E18-A406-4910-98F3-DC728309ADDA}" type="presParOf" srcId="{A60D58D1-3721-4BED-BEEB-44959626FB8B}" destId="{EBB273E4-32AA-4A5E-98FF-DF6119B0C3D9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9163C-6C61-4413-AAC0-6CF84BA465FD}">
      <dsp:nvSpPr>
        <dsp:cNvPr id="0" name=""/>
        <dsp:cNvSpPr/>
      </dsp:nvSpPr>
      <dsp:spPr>
        <a:xfrm>
          <a:off x="4257754" y="2489"/>
          <a:ext cx="1399080" cy="909402"/>
        </a:xfrm>
        <a:prstGeom prst="roundRect">
          <a:avLst/>
        </a:prstGeom>
        <a:noFill/>
        <a:ln w="38100" cap="flat" cmpd="sng" algn="ctr">
          <a:solidFill>
            <a:srgbClr val="FFD5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ПРИЄМНІ АКТИВНОСТІ</a:t>
          </a:r>
          <a:endParaRPr lang="ru-RU" sz="1100" b="1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4302147" y="46882"/>
        <a:ext cx="1310294" cy="820616"/>
      </dsp:txXfrm>
    </dsp:sp>
    <dsp:sp modelId="{C04BDA9A-9FC0-4DBF-A36F-E196CB14BC7A}">
      <dsp:nvSpPr>
        <dsp:cNvPr id="0" name=""/>
        <dsp:cNvSpPr/>
      </dsp:nvSpPr>
      <dsp:spPr>
        <a:xfrm>
          <a:off x="2814998" y="457190"/>
          <a:ext cx="4284592" cy="4284592"/>
        </a:xfrm>
        <a:custGeom>
          <a:avLst/>
          <a:gdLst/>
          <a:ahLst/>
          <a:cxnLst/>
          <a:rect l="0" t="0" r="0" b="0"/>
          <a:pathLst>
            <a:path>
              <a:moveTo>
                <a:pt x="3017786" y="187059"/>
              </a:moveTo>
              <a:arcTo wR="2142296" hR="2142296" stAng="17647275" swAng="923881"/>
            </a:path>
          </a:pathLst>
        </a:custGeom>
        <a:noFill/>
        <a:ln w="28575" cap="flat" cmpd="sng" algn="ctr">
          <a:solidFill>
            <a:srgbClr val="FFD55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A9256-DC2C-480A-8989-58C73E7210DA}">
      <dsp:nvSpPr>
        <dsp:cNvPr id="0" name=""/>
        <dsp:cNvSpPr/>
      </dsp:nvSpPr>
      <dsp:spPr>
        <a:xfrm>
          <a:off x="6113037" y="1073637"/>
          <a:ext cx="1399080" cy="909402"/>
        </a:xfrm>
        <a:prstGeom prst="roundRect">
          <a:avLst/>
        </a:prstGeom>
        <a:noFill/>
        <a:ln w="38100" cap="flat" cmpd="sng" algn="ctr">
          <a:solidFill>
            <a:srgbClr val="FFD5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bg2">
                  <a:lumMod val="25000"/>
                </a:schemeClr>
              </a:solidFill>
              <a:latin typeface="+mj-lt"/>
            </a:rPr>
            <a:t>КОНТАКТ З ТУРБОТЛИВОЮ ДОРОСЛОЮ ЛЮДИНОЮ, ДОВІРА</a:t>
          </a:r>
          <a:endParaRPr lang="ru-RU" sz="1100" b="1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6157430" y="1118030"/>
        <a:ext cx="1310294" cy="820616"/>
      </dsp:txXfrm>
    </dsp:sp>
    <dsp:sp modelId="{B3764E5D-F3EA-46D2-954D-FB43FC5A9B44}">
      <dsp:nvSpPr>
        <dsp:cNvPr id="0" name=""/>
        <dsp:cNvSpPr/>
      </dsp:nvSpPr>
      <dsp:spPr>
        <a:xfrm>
          <a:off x="2814998" y="457190"/>
          <a:ext cx="4284592" cy="4284592"/>
        </a:xfrm>
        <a:custGeom>
          <a:avLst/>
          <a:gdLst/>
          <a:ahLst/>
          <a:cxnLst/>
          <a:rect l="0" t="0" r="0" b="0"/>
          <a:pathLst>
            <a:path>
              <a:moveTo>
                <a:pt x="4251206" y="1765556"/>
              </a:moveTo>
              <a:arcTo wR="2142296" hR="2142296" stAng="20992285" swAng="1215429"/>
            </a:path>
          </a:pathLst>
        </a:custGeom>
        <a:noFill/>
        <a:ln w="28575" cap="flat" cmpd="sng" algn="ctr">
          <a:solidFill>
            <a:srgbClr val="FFD55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CC460-A139-406B-9429-8C3F4074E836}">
      <dsp:nvSpPr>
        <dsp:cNvPr id="0" name=""/>
        <dsp:cNvSpPr/>
      </dsp:nvSpPr>
      <dsp:spPr>
        <a:xfrm>
          <a:off x="6113037" y="3215934"/>
          <a:ext cx="1399080" cy="909402"/>
        </a:xfrm>
        <a:prstGeom prst="roundRect">
          <a:avLst/>
        </a:prstGeom>
        <a:noFill/>
        <a:ln w="38100" cap="flat" cmpd="sng" algn="ctr">
          <a:solidFill>
            <a:srgbClr val="FFD5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>
              <a:solidFill>
                <a:schemeClr val="bg2">
                  <a:lumMod val="25000"/>
                </a:schemeClr>
              </a:solidFill>
              <a:latin typeface="+mj-lt"/>
            </a:rPr>
            <a:t>ПОЗИТИВНИЙ КОНТАКТ З ОДНОЛІТКАМИ</a:t>
          </a:r>
          <a:endParaRPr lang="ru-RU" sz="1100" b="1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6157430" y="3260327"/>
        <a:ext cx="1310294" cy="820616"/>
      </dsp:txXfrm>
    </dsp:sp>
    <dsp:sp modelId="{41B4C66C-6F42-4E56-BAB9-F14201A92C35}">
      <dsp:nvSpPr>
        <dsp:cNvPr id="0" name=""/>
        <dsp:cNvSpPr/>
      </dsp:nvSpPr>
      <dsp:spPr>
        <a:xfrm>
          <a:off x="2814998" y="457190"/>
          <a:ext cx="4284592" cy="4284592"/>
        </a:xfrm>
        <a:custGeom>
          <a:avLst/>
          <a:gdLst/>
          <a:ahLst/>
          <a:cxnLst/>
          <a:rect l="0" t="0" r="0" b="0"/>
          <a:pathLst>
            <a:path>
              <a:moveTo>
                <a:pt x="3505520" y="3794886"/>
              </a:moveTo>
              <a:arcTo wR="2142296" hR="2142296" stAng="3028844" swAng="923881"/>
            </a:path>
          </a:pathLst>
        </a:custGeom>
        <a:noFill/>
        <a:ln w="28575" cap="flat" cmpd="sng" algn="ctr">
          <a:solidFill>
            <a:srgbClr val="FFD55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2E05E-F29A-4AF9-8F60-0E15095DDCED}">
      <dsp:nvSpPr>
        <dsp:cNvPr id="0" name=""/>
        <dsp:cNvSpPr/>
      </dsp:nvSpPr>
      <dsp:spPr>
        <a:xfrm>
          <a:off x="4257754" y="4287082"/>
          <a:ext cx="1399080" cy="909402"/>
        </a:xfrm>
        <a:prstGeom prst="roundRect">
          <a:avLst/>
        </a:prstGeom>
        <a:noFill/>
        <a:ln w="38100" cap="flat" cmpd="sng" algn="ctr">
          <a:solidFill>
            <a:srgbClr val="FFD5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>
              <a:solidFill>
                <a:schemeClr val="bg2">
                  <a:lumMod val="25000"/>
                </a:schemeClr>
              </a:solidFill>
              <a:latin typeface="+mj-lt"/>
            </a:rPr>
            <a:t>ВИРІШЕННЯ КОНКРЕТНИХ ПРОБЛЕМ</a:t>
          </a:r>
          <a:endParaRPr lang="ru-RU" sz="1100" b="1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4302147" y="4331475"/>
        <a:ext cx="1310294" cy="820616"/>
      </dsp:txXfrm>
    </dsp:sp>
    <dsp:sp modelId="{00FE0512-60CD-4DF3-BF5A-C596FAFF9E1C}">
      <dsp:nvSpPr>
        <dsp:cNvPr id="0" name=""/>
        <dsp:cNvSpPr/>
      </dsp:nvSpPr>
      <dsp:spPr>
        <a:xfrm>
          <a:off x="2814998" y="457190"/>
          <a:ext cx="4284592" cy="4284592"/>
        </a:xfrm>
        <a:custGeom>
          <a:avLst/>
          <a:gdLst/>
          <a:ahLst/>
          <a:cxnLst/>
          <a:rect l="0" t="0" r="0" b="0"/>
          <a:pathLst>
            <a:path>
              <a:moveTo>
                <a:pt x="1266806" y="4097532"/>
              </a:moveTo>
              <a:arcTo wR="2142296" hR="2142296" stAng="6847275" swAng="923881"/>
            </a:path>
          </a:pathLst>
        </a:custGeom>
        <a:noFill/>
        <a:ln w="28575" cap="flat" cmpd="sng" algn="ctr">
          <a:solidFill>
            <a:srgbClr val="FFD55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70FC6-2FCE-44C5-8A6E-FE04F378694E}">
      <dsp:nvSpPr>
        <dsp:cNvPr id="0" name=""/>
        <dsp:cNvSpPr/>
      </dsp:nvSpPr>
      <dsp:spPr>
        <a:xfrm>
          <a:off x="2402471" y="3215934"/>
          <a:ext cx="1399080" cy="909402"/>
        </a:xfrm>
        <a:prstGeom prst="roundRect">
          <a:avLst/>
        </a:prstGeom>
        <a:noFill/>
        <a:ln w="38100" cap="flat" cmpd="sng" algn="ctr">
          <a:solidFill>
            <a:srgbClr val="FFD5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bg2">
                  <a:lumMod val="25000"/>
                </a:schemeClr>
              </a:solidFill>
              <a:latin typeface="+mj-lt"/>
            </a:rPr>
            <a:t>ВІДЧУТТЯ КОНТРОЛЮ НАД ТІЛОМ І ЕМОЦІЯМИ</a:t>
          </a:r>
          <a:endParaRPr lang="ru-RU" sz="1100" b="1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2446864" y="3260327"/>
        <a:ext cx="1310294" cy="820616"/>
      </dsp:txXfrm>
    </dsp:sp>
    <dsp:sp modelId="{6D316FC2-36EB-4F11-AB97-6D2BE582BBE6}">
      <dsp:nvSpPr>
        <dsp:cNvPr id="0" name=""/>
        <dsp:cNvSpPr/>
      </dsp:nvSpPr>
      <dsp:spPr>
        <a:xfrm>
          <a:off x="2814998" y="457190"/>
          <a:ext cx="4284592" cy="4284592"/>
        </a:xfrm>
        <a:custGeom>
          <a:avLst/>
          <a:gdLst/>
          <a:ahLst/>
          <a:cxnLst/>
          <a:rect l="0" t="0" r="0" b="0"/>
          <a:pathLst>
            <a:path>
              <a:moveTo>
                <a:pt x="33386" y="2519035"/>
              </a:moveTo>
              <a:arcTo wR="2142296" hR="2142296" stAng="10192285" swAng="1215429"/>
            </a:path>
          </a:pathLst>
        </a:custGeom>
        <a:noFill/>
        <a:ln w="28575" cap="flat" cmpd="sng" algn="ctr">
          <a:solidFill>
            <a:srgbClr val="FFD55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23668-E3DF-4097-A28C-216DF36BB63E}">
      <dsp:nvSpPr>
        <dsp:cNvPr id="0" name=""/>
        <dsp:cNvSpPr/>
      </dsp:nvSpPr>
      <dsp:spPr>
        <a:xfrm>
          <a:off x="2402471" y="1073637"/>
          <a:ext cx="1399080" cy="909402"/>
        </a:xfrm>
        <a:prstGeom prst="roundRect">
          <a:avLst/>
        </a:prstGeom>
        <a:noFill/>
        <a:ln w="38100" cap="flat" cmpd="sng" algn="ctr">
          <a:solidFill>
            <a:srgbClr val="FFD5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>
              <a:solidFill>
                <a:schemeClr val="bg2">
                  <a:lumMod val="25000"/>
                </a:schemeClr>
              </a:solidFill>
              <a:latin typeface="+mj-lt"/>
            </a:rPr>
            <a:t>ПОЗИТИВНЕ МИСЛЕННЯ</a:t>
          </a:r>
          <a:endParaRPr lang="ru-RU" sz="1100" b="1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2446864" y="1118030"/>
        <a:ext cx="1310294" cy="820616"/>
      </dsp:txXfrm>
    </dsp:sp>
    <dsp:sp modelId="{EBB273E4-32AA-4A5E-98FF-DF6119B0C3D9}">
      <dsp:nvSpPr>
        <dsp:cNvPr id="0" name=""/>
        <dsp:cNvSpPr/>
      </dsp:nvSpPr>
      <dsp:spPr>
        <a:xfrm>
          <a:off x="2814998" y="457190"/>
          <a:ext cx="4284592" cy="4284592"/>
        </a:xfrm>
        <a:custGeom>
          <a:avLst/>
          <a:gdLst/>
          <a:ahLst/>
          <a:cxnLst/>
          <a:rect l="0" t="0" r="0" b="0"/>
          <a:pathLst>
            <a:path>
              <a:moveTo>
                <a:pt x="779072" y="489706"/>
              </a:moveTo>
              <a:arcTo wR="2142296" hR="2142296" stAng="13828844" swAng="923881"/>
            </a:path>
          </a:pathLst>
        </a:custGeom>
        <a:noFill/>
        <a:ln w="28575" cap="flat" cmpd="sng" algn="ctr">
          <a:solidFill>
            <a:srgbClr val="FFD55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071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139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744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711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417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866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505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482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931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113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805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48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034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747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358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134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3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0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838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538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654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205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154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969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395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03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754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67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78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014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708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185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677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975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644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0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99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37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7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72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49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30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8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1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46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69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1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99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22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18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64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13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56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24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59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34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8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78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11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79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93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1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22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26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4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19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4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80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49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26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18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59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8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0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44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41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9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194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35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64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749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53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11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35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50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145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30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118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046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391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47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1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533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468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894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0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475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806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914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040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815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309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74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158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485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6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774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231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678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110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937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035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93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766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738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3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1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1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1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0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0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1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CBF72F-56AB-4782-8131-ED559C689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9DC873-9306-4BFF-8903-5C8AE492C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7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Вікові особливості реакції дітей на надзвичайні ситуації.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На що звертати увагу батькам і вчителям.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83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60398" y="1316839"/>
            <a:ext cx="6155268" cy="4940028"/>
          </a:xfrm>
        </p:spPr>
        <p:txBody>
          <a:bodyPr>
            <a:noAutofit/>
          </a:bodyPr>
          <a:lstStyle/>
          <a:p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</a:rPr>
              <a:t>ДИХАЛЬНІ ВПРАВИ </a:t>
            </a:r>
            <a:r>
              <a:rPr lang="uk-UA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(ШАРИК, МАЛЮВАННЯ 11 РАЗІВ ПО 1 ДОПОВНИТИ РУКАМИ)</a:t>
            </a:r>
          </a:p>
          <a:p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</a:rPr>
              <a:t>СВІДОМЕ ЗОРОВЕ СПРИЙНЯТТЯ</a:t>
            </a:r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(ПОБАЧИТИ, ЩО ОЧІ ДАЮТЬ (КАРАКУЛІ) НАЙСКЛАДНІШЕ БАЧИТИ ТЕ, ЩО ПЕРЕД НАМИ, НАПРИКЛАД: «СКІЛЬКИ ВІДТІНКІВ Я БАЧУ НА ХМАРИНЦІ?», МАЛЮВАННЯ ФАРБАМИ)</a:t>
            </a:r>
          </a:p>
          <a:p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</a:rPr>
              <a:t>СВІДОМЕ СЛУХОВЕ СПРИЙНЯТТЯ</a:t>
            </a:r>
          </a:p>
          <a:p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</a:rPr>
              <a:t>ВПРАВИ НА ОРГАНИ ЧУТТІВ</a:t>
            </a:r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(5-4-3-2-1 БАЧУ ЧУЮ ВІДЧУВАЮ)</a:t>
            </a:r>
          </a:p>
          <a:p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</a:rPr>
              <a:t>ПЕРЕХРЕСНІ РУХИ </a:t>
            </a:r>
            <a:r>
              <a:rPr lang="uk-UA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(КРОЛИК І МИСЛИВЕЦЬ, КАПІТАН І КЛАС, ТА ПЕРЕХРЕСНІ ПЛЕСКАННЯ)</a:t>
            </a:r>
          </a:p>
          <a:p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</a:rPr>
              <a:t>НЕПРИЄМНІ ВІДЧУТТЯ </a:t>
            </a:r>
            <a:r>
              <a:rPr lang="uk-UA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(ЯКОГО КОЛЬОРУ; НА ЯКОМУ ІНСТРУМЕНТІ ЙОГО КРАЩЕ ЗІГРАТИ; ДЕ ВОНО В ТІЛІ; ВІДЧУТТЯ ХОЧЕ СТАТИ ДУМКОЮ, ТО ЯКОЮ; ЧИ ВІДЧУТТЯ ХОЧЕ СТАТИ ДІЄЮ АБО З ЯКИМ ОБ’ЄКТОМ АСОЦІЮЄТЕ ТА ПОКЛАСТИ У КОРОБКУ, АБО ЗАКРИТИ ПІД ЗАМОК)</a:t>
            </a:r>
            <a:endParaRPr lang="ru-RU" sz="15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</a:rPr>
              <a:t>ВПРАВИ НА НАПРУГУ-РОЗСЛАБЛЕННЯ </a:t>
            </a:r>
            <a:r>
              <a:rPr lang="uk-UA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(СВІЧКА, ШАРИК, МОРОЗИВО)</a:t>
            </a:r>
          </a:p>
          <a:p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</a:rPr>
              <a:t>ІГРИ МЕДИТАЦІЇ </a:t>
            </a:r>
            <a:r>
              <a:rPr lang="uk-UA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(БЕЗПЕЧНЕ МІСЦЕ)</a:t>
            </a:r>
          </a:p>
          <a:p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</a:rPr>
              <a:t>ТІЛЕСНІ</a:t>
            </a:r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(АВТОМИЙКА, ПІЦА-МАСАЖ) 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431321" y="1078303"/>
            <a:ext cx="11326483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97839" y="334373"/>
            <a:ext cx="10515600" cy="83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E7E6E6">
                    <a:lumMod val="50000"/>
                  </a:srgbClr>
                </a:solidFill>
                <a:latin typeface="Gardens CM" panose="020B0502040204020203" pitchFamily="34" charset="0"/>
              </a:rPr>
              <a:t>вправи на усвідомлення свого тіла та емоцій</a:t>
            </a:r>
            <a:endParaRPr lang="ru-RU" sz="3600" b="1" dirty="0">
              <a:solidFill>
                <a:srgbClr val="E7E6E6">
                  <a:lumMod val="50000"/>
                </a:srgbClr>
              </a:solidFill>
              <a:latin typeface="Gardens CM" panose="020B0502040204020203" pitchFamily="34" charset="0"/>
              <a:cs typeface="MV Boli" panose="02000500030200090000" pitchFamily="2" charset="0"/>
            </a:endParaRPr>
          </a:p>
        </p:txBody>
      </p:sp>
      <p:sp>
        <p:nvSpPr>
          <p:cNvPr id="10" name="Полілінія 9"/>
          <p:cNvSpPr/>
          <p:nvPr/>
        </p:nvSpPr>
        <p:spPr>
          <a:xfrm>
            <a:off x="8124371" y="1030513"/>
            <a:ext cx="635000" cy="130629"/>
          </a:xfrm>
          <a:custGeom>
            <a:avLst/>
            <a:gdLst>
              <a:gd name="connsiteX0" fmla="*/ 27511 w 666029"/>
              <a:gd name="connsiteY0" fmla="*/ 84158 h 114103"/>
              <a:gd name="connsiteX1" fmla="*/ 125483 w 666029"/>
              <a:gd name="connsiteY1" fmla="*/ 26101 h 114103"/>
              <a:gd name="connsiteX2" fmla="*/ 335940 w 666029"/>
              <a:gd name="connsiteY2" fmla="*/ 701 h 114103"/>
              <a:gd name="connsiteX3" fmla="*/ 575426 w 666029"/>
              <a:gd name="connsiteY3" fmla="*/ 51501 h 114103"/>
              <a:gd name="connsiteX4" fmla="*/ 629854 w 666029"/>
              <a:gd name="connsiteY4" fmla="*/ 113187 h 114103"/>
              <a:gd name="connsiteX5" fmla="*/ 27511 w 666029"/>
              <a:gd name="connsiteY5" fmla="*/ 84158 h 1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029" h="114103">
                <a:moveTo>
                  <a:pt x="27511" y="84158"/>
                </a:moveTo>
                <a:cubicBezTo>
                  <a:pt x="-56551" y="69644"/>
                  <a:pt x="74078" y="40010"/>
                  <a:pt x="125483" y="26101"/>
                </a:cubicBezTo>
                <a:cubicBezTo>
                  <a:pt x="176888" y="12192"/>
                  <a:pt x="260950" y="-3532"/>
                  <a:pt x="335940" y="701"/>
                </a:cubicBezTo>
                <a:cubicBezTo>
                  <a:pt x="410931" y="4934"/>
                  <a:pt x="526440" y="32753"/>
                  <a:pt x="575426" y="51501"/>
                </a:cubicBezTo>
                <a:cubicBezTo>
                  <a:pt x="624412" y="70249"/>
                  <a:pt x="717544" y="107744"/>
                  <a:pt x="629854" y="113187"/>
                </a:cubicBezTo>
                <a:cubicBezTo>
                  <a:pt x="542164" y="118630"/>
                  <a:pt x="111573" y="98672"/>
                  <a:pt x="27511" y="84158"/>
                </a:cubicBezTo>
                <a:close/>
              </a:path>
            </a:pathLst>
          </a:custGeom>
          <a:solidFill>
            <a:srgbClr val="171717"/>
          </a:solidFill>
          <a:ln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45920" y="1745978"/>
            <a:ext cx="6577669" cy="4351338"/>
          </a:xfrm>
        </p:spPr>
        <p:txBody>
          <a:bodyPr>
            <a:normAutofit/>
          </a:bodyPr>
          <a:lstStyle/>
          <a:p>
            <a:pPr>
              <a:buClr>
                <a:srgbClr val="FFD558"/>
              </a:buClr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РИТУАЛИ</a:t>
            </a:r>
          </a:p>
          <a:p>
            <a:pPr>
              <a:buClr>
                <a:srgbClr val="FFD558"/>
              </a:buClr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КОНТАКТ ЗІ ЗНАЧНИМ БЛИЗЬКИМ</a:t>
            </a:r>
          </a:p>
          <a:p>
            <a:pPr>
              <a:buClr>
                <a:srgbClr val="FFD558"/>
              </a:buClr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СПІЛЬНІ ПРИЄМНІ СПРАВИ</a:t>
            </a:r>
          </a:p>
          <a:p>
            <a:pPr>
              <a:buClr>
                <a:srgbClr val="FFD558"/>
              </a:buClr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УВАГА ДО РОЗЛУКИ, ПІДГОТОВКА ДО РОЗСТАВАННЯ</a:t>
            </a: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431321" y="1078303"/>
            <a:ext cx="11326483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13964" y="333424"/>
            <a:ext cx="7034881" cy="83882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2">
                    <a:lumMod val="50000"/>
                  </a:schemeClr>
                </a:solidFill>
                <a:latin typeface="Gardens CM" panose="020B0502040204020203" pitchFamily="34" charset="0"/>
                <a:cs typeface="MV Boli" panose="02000500030200090000" pitchFamily="2" charset="0"/>
              </a:rPr>
              <a:t>щ</a:t>
            </a: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  <a:latin typeface="Gardens CM" panose="020B0502040204020203" pitchFamily="34" charset="0"/>
                <a:cs typeface="MV Boli" panose="02000500030200090000" pitchFamily="2" charset="0"/>
              </a:rPr>
              <a:t>о посилює прив’язаність? 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Gardens CM" panose="020B0502040204020203" pitchFamily="34" charset="0"/>
              <a:cs typeface="MV Boli" panose="02000500030200090000" pitchFamily="2" charset="0"/>
            </a:endParaRPr>
          </a:p>
        </p:txBody>
      </p:sp>
      <p:grpSp>
        <p:nvGrpSpPr>
          <p:cNvPr id="10" name="Групувати 9"/>
          <p:cNvGrpSpPr/>
          <p:nvPr/>
        </p:nvGrpSpPr>
        <p:grpSpPr>
          <a:xfrm>
            <a:off x="6920917" y="1578241"/>
            <a:ext cx="4311942" cy="3933326"/>
            <a:chOff x="6800960" y="1402989"/>
            <a:chExt cx="4146673" cy="3687388"/>
          </a:xfrm>
        </p:grpSpPr>
        <p:sp>
          <p:nvSpPr>
            <p:cNvPr id="8" name="Полілінія 7"/>
            <p:cNvSpPr/>
            <p:nvPr/>
          </p:nvSpPr>
          <p:spPr>
            <a:xfrm rot="19939385">
              <a:off x="6800960" y="1402989"/>
              <a:ext cx="3598878" cy="3245249"/>
            </a:xfrm>
            <a:custGeom>
              <a:avLst/>
              <a:gdLst>
                <a:gd name="connsiteX0" fmla="*/ 819102 w 3194349"/>
                <a:gd name="connsiteY0" fmla="*/ 2903651 h 3028195"/>
                <a:gd name="connsiteX1" fmla="*/ 298984 w 3194349"/>
                <a:gd name="connsiteY1" fmla="*/ 2568092 h 3028195"/>
                <a:gd name="connsiteX2" fmla="*/ 30537 w 3194349"/>
                <a:gd name="connsiteY2" fmla="*/ 2006029 h 3028195"/>
                <a:gd name="connsiteX3" fmla="*/ 38926 w 3194349"/>
                <a:gd name="connsiteY3" fmla="*/ 1167130 h 3028195"/>
                <a:gd name="connsiteX4" fmla="*/ 324151 w 3194349"/>
                <a:gd name="connsiteY4" fmla="*/ 504400 h 3028195"/>
                <a:gd name="connsiteX5" fmla="*/ 1112716 w 3194349"/>
                <a:gd name="connsiteY5" fmla="*/ 43006 h 3028195"/>
                <a:gd name="connsiteX6" fmla="*/ 2438177 w 3194349"/>
                <a:gd name="connsiteY6" fmla="*/ 152062 h 3028195"/>
                <a:gd name="connsiteX7" fmla="*/ 3168019 w 3194349"/>
                <a:gd name="connsiteY7" fmla="*/ 1209075 h 3028195"/>
                <a:gd name="connsiteX8" fmla="*/ 2924738 w 3194349"/>
                <a:gd name="connsiteY8" fmla="*/ 2400312 h 3028195"/>
                <a:gd name="connsiteX9" fmla="*/ 1901282 w 3194349"/>
                <a:gd name="connsiteY9" fmla="*/ 2995930 h 3028195"/>
                <a:gd name="connsiteX10" fmla="*/ 819102 w 3194349"/>
                <a:gd name="connsiteY10" fmla="*/ 2903651 h 302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94349" h="3028195">
                  <a:moveTo>
                    <a:pt x="819102" y="2903651"/>
                  </a:moveTo>
                  <a:cubicBezTo>
                    <a:pt x="552052" y="2832345"/>
                    <a:pt x="430411" y="2717696"/>
                    <a:pt x="298984" y="2568092"/>
                  </a:cubicBezTo>
                  <a:cubicBezTo>
                    <a:pt x="167557" y="2418488"/>
                    <a:pt x="73880" y="2239523"/>
                    <a:pt x="30537" y="2006029"/>
                  </a:cubicBezTo>
                  <a:cubicBezTo>
                    <a:pt x="-12806" y="1772535"/>
                    <a:pt x="-10010" y="1417401"/>
                    <a:pt x="38926" y="1167130"/>
                  </a:cubicBezTo>
                  <a:cubicBezTo>
                    <a:pt x="87862" y="916859"/>
                    <a:pt x="145186" y="691754"/>
                    <a:pt x="324151" y="504400"/>
                  </a:cubicBezTo>
                  <a:cubicBezTo>
                    <a:pt x="503116" y="317046"/>
                    <a:pt x="760378" y="101729"/>
                    <a:pt x="1112716" y="43006"/>
                  </a:cubicBezTo>
                  <a:cubicBezTo>
                    <a:pt x="1465054" y="-15717"/>
                    <a:pt x="2095627" y="-42283"/>
                    <a:pt x="2438177" y="152062"/>
                  </a:cubicBezTo>
                  <a:cubicBezTo>
                    <a:pt x="2780728" y="346407"/>
                    <a:pt x="3086926" y="834367"/>
                    <a:pt x="3168019" y="1209075"/>
                  </a:cubicBezTo>
                  <a:cubicBezTo>
                    <a:pt x="3249112" y="1583783"/>
                    <a:pt x="3135861" y="2102503"/>
                    <a:pt x="2924738" y="2400312"/>
                  </a:cubicBezTo>
                  <a:cubicBezTo>
                    <a:pt x="2713615" y="2698121"/>
                    <a:pt x="2250823" y="2909244"/>
                    <a:pt x="1901282" y="2995930"/>
                  </a:cubicBezTo>
                  <a:cubicBezTo>
                    <a:pt x="1551741" y="3082616"/>
                    <a:pt x="1086152" y="2974957"/>
                    <a:pt x="819102" y="290365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5" r="4465"/>
            <a:stretch/>
          </p:blipFill>
          <p:spPr>
            <a:xfrm>
              <a:off x="7449424" y="1823183"/>
              <a:ext cx="3498209" cy="3267194"/>
            </a:xfrm>
            <a:prstGeom prst="ellipse">
              <a:avLst/>
            </a:prstGeom>
          </p:spPr>
        </p:pic>
        <p:sp>
          <p:nvSpPr>
            <p:cNvPr id="9" name="Полілінія 8"/>
            <p:cNvSpPr/>
            <p:nvPr/>
          </p:nvSpPr>
          <p:spPr>
            <a:xfrm>
              <a:off x="7381891" y="1825955"/>
              <a:ext cx="3565742" cy="3106772"/>
            </a:xfrm>
            <a:custGeom>
              <a:avLst/>
              <a:gdLst>
                <a:gd name="connsiteX0" fmla="*/ 1421 w 3515829"/>
                <a:gd name="connsiteY0" fmla="*/ 1561722 h 3137216"/>
                <a:gd name="connsiteX1" fmla="*/ 328592 w 3515829"/>
                <a:gd name="connsiteY1" fmla="*/ 638933 h 3137216"/>
                <a:gd name="connsiteX2" fmla="*/ 1175880 w 3515829"/>
                <a:gd name="connsiteY2" fmla="*/ 85260 h 3137216"/>
                <a:gd name="connsiteX3" fmla="*/ 2459395 w 3515829"/>
                <a:gd name="connsiteY3" fmla="*/ 118816 h 3137216"/>
                <a:gd name="connsiteX4" fmla="*/ 3449296 w 3515829"/>
                <a:gd name="connsiteY4" fmla="*/ 1192607 h 3137216"/>
                <a:gd name="connsiteX5" fmla="*/ 3323461 w 3515829"/>
                <a:gd name="connsiteY5" fmla="*/ 2325120 h 3137216"/>
                <a:gd name="connsiteX6" fmla="*/ 2501340 w 3515829"/>
                <a:gd name="connsiteY6" fmla="*/ 3038185 h 3137216"/>
                <a:gd name="connsiteX7" fmla="*/ 1167491 w 3515829"/>
                <a:gd name="connsiteY7" fmla="*/ 3063352 h 3137216"/>
                <a:gd name="connsiteX8" fmla="*/ 253091 w 3515829"/>
                <a:gd name="connsiteY8" fmla="*/ 2400621 h 3137216"/>
                <a:gd name="connsiteX9" fmla="*/ 1421 w 3515829"/>
                <a:gd name="connsiteY9" fmla="*/ 1561722 h 313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5829" h="3137216">
                  <a:moveTo>
                    <a:pt x="1421" y="1561722"/>
                  </a:moveTo>
                  <a:cubicBezTo>
                    <a:pt x="14004" y="1268107"/>
                    <a:pt x="132849" y="885010"/>
                    <a:pt x="328592" y="638933"/>
                  </a:cubicBezTo>
                  <a:cubicBezTo>
                    <a:pt x="524335" y="392856"/>
                    <a:pt x="820746" y="171946"/>
                    <a:pt x="1175880" y="85260"/>
                  </a:cubicBezTo>
                  <a:cubicBezTo>
                    <a:pt x="1531014" y="-1426"/>
                    <a:pt x="2080492" y="-65742"/>
                    <a:pt x="2459395" y="118816"/>
                  </a:cubicBezTo>
                  <a:cubicBezTo>
                    <a:pt x="2838298" y="303374"/>
                    <a:pt x="3305285" y="824890"/>
                    <a:pt x="3449296" y="1192607"/>
                  </a:cubicBezTo>
                  <a:cubicBezTo>
                    <a:pt x="3593307" y="1560324"/>
                    <a:pt x="3481454" y="2017524"/>
                    <a:pt x="3323461" y="2325120"/>
                  </a:cubicBezTo>
                  <a:cubicBezTo>
                    <a:pt x="3165468" y="2632716"/>
                    <a:pt x="2860668" y="2915146"/>
                    <a:pt x="2501340" y="3038185"/>
                  </a:cubicBezTo>
                  <a:cubicBezTo>
                    <a:pt x="2142012" y="3161224"/>
                    <a:pt x="1542199" y="3169613"/>
                    <a:pt x="1167491" y="3063352"/>
                  </a:cubicBezTo>
                  <a:cubicBezTo>
                    <a:pt x="792783" y="2957091"/>
                    <a:pt x="447436" y="2655087"/>
                    <a:pt x="253091" y="2400621"/>
                  </a:cubicBezTo>
                  <a:cubicBezTo>
                    <a:pt x="58746" y="2146155"/>
                    <a:pt x="-11162" y="1855337"/>
                    <a:pt x="1421" y="1561722"/>
                  </a:cubicBezTo>
                  <a:close/>
                </a:path>
              </a:pathLst>
            </a:custGeom>
            <a:noFill/>
            <a:ln w="19050">
              <a:solidFill>
                <a:srgbClr val="F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1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 сполучна лінія 3"/>
          <p:cNvCxnSpPr/>
          <p:nvPr/>
        </p:nvCxnSpPr>
        <p:spPr>
          <a:xfrm>
            <a:off x="431321" y="1078303"/>
            <a:ext cx="11326483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-424507" y="348540"/>
            <a:ext cx="5890098" cy="83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E7E6E6">
                    <a:lumMod val="50000"/>
                  </a:srgbClr>
                </a:solidFill>
                <a:latin typeface="Gardens CM" panose="020B0502040204020203" pitchFamily="34" charset="0"/>
                <a:cs typeface="MV Boli" panose="02000500030200090000" pitchFamily="2" charset="0"/>
              </a:rPr>
              <a:t>безпечний простір</a:t>
            </a:r>
            <a:endParaRPr lang="ru-RU" sz="3600" b="1" dirty="0">
              <a:solidFill>
                <a:srgbClr val="E7E6E6">
                  <a:lumMod val="50000"/>
                </a:srgbClr>
              </a:solidFill>
              <a:latin typeface="Gardens CM" panose="020B0502040204020203" pitchFamily="34" charset="0"/>
              <a:cs typeface="MV Boli" panose="02000500030200090000" pitchFamily="2" charset="0"/>
            </a:endParaRPr>
          </a:p>
        </p:txBody>
      </p:sp>
      <p:grpSp>
        <p:nvGrpSpPr>
          <p:cNvPr id="21" name="Групувати 20"/>
          <p:cNvGrpSpPr/>
          <p:nvPr/>
        </p:nvGrpSpPr>
        <p:grpSpPr>
          <a:xfrm>
            <a:off x="572711" y="3363982"/>
            <a:ext cx="2964770" cy="2810894"/>
            <a:chOff x="572711" y="3363982"/>
            <a:chExt cx="2964770" cy="2810894"/>
          </a:xfrm>
        </p:grpSpPr>
        <p:sp>
          <p:nvSpPr>
            <p:cNvPr id="7" name="Полілінія 6"/>
            <p:cNvSpPr/>
            <p:nvPr/>
          </p:nvSpPr>
          <p:spPr>
            <a:xfrm rot="1241721">
              <a:off x="572711" y="3363982"/>
              <a:ext cx="2452915" cy="2600136"/>
            </a:xfrm>
            <a:custGeom>
              <a:avLst/>
              <a:gdLst>
                <a:gd name="connsiteX0" fmla="*/ 5634 w 3891251"/>
                <a:gd name="connsiteY0" fmla="*/ 1650744 h 4075503"/>
                <a:gd name="connsiteX1" fmla="*/ 114691 w 3891251"/>
                <a:gd name="connsiteY1" fmla="*/ 1155794 h 4075503"/>
                <a:gd name="connsiteX2" fmla="*/ 425083 w 3891251"/>
                <a:gd name="connsiteY2" fmla="*/ 660843 h 4075503"/>
                <a:gd name="connsiteX3" fmla="*/ 970368 w 3891251"/>
                <a:gd name="connsiteY3" fmla="*/ 233005 h 4075503"/>
                <a:gd name="connsiteX4" fmla="*/ 2035770 w 3891251"/>
                <a:gd name="connsiteY4" fmla="*/ 6502 h 4075503"/>
                <a:gd name="connsiteX5" fmla="*/ 3403175 w 3891251"/>
                <a:gd name="connsiteY5" fmla="*/ 476286 h 4075503"/>
                <a:gd name="connsiteX6" fmla="*/ 3889737 w 3891251"/>
                <a:gd name="connsiteY6" fmla="*/ 2187640 h 4075503"/>
                <a:gd name="connsiteX7" fmla="*/ 3277340 w 3891251"/>
                <a:gd name="connsiteY7" fmla="*/ 3630546 h 4075503"/>
                <a:gd name="connsiteX8" fmla="*/ 1943491 w 3891251"/>
                <a:gd name="connsiteY8" fmla="*/ 4075163 h 4075503"/>
                <a:gd name="connsiteX9" fmla="*/ 769032 w 3891251"/>
                <a:gd name="connsiteY9" fmla="*/ 3689269 h 4075503"/>
                <a:gd name="connsiteX10" fmla="*/ 97913 w 3891251"/>
                <a:gd name="connsiteY10" fmla="*/ 2917482 h 4075503"/>
                <a:gd name="connsiteX11" fmla="*/ 5634 w 3891251"/>
                <a:gd name="connsiteY11" fmla="*/ 1650744 h 407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1251" h="4075503">
                  <a:moveTo>
                    <a:pt x="5634" y="1650744"/>
                  </a:moveTo>
                  <a:cubicBezTo>
                    <a:pt x="8430" y="1357129"/>
                    <a:pt x="44783" y="1320777"/>
                    <a:pt x="114691" y="1155794"/>
                  </a:cubicBezTo>
                  <a:cubicBezTo>
                    <a:pt x="184599" y="990811"/>
                    <a:pt x="282470" y="814641"/>
                    <a:pt x="425083" y="660843"/>
                  </a:cubicBezTo>
                  <a:cubicBezTo>
                    <a:pt x="567696" y="507045"/>
                    <a:pt x="701920" y="342062"/>
                    <a:pt x="970368" y="233005"/>
                  </a:cubicBezTo>
                  <a:cubicBezTo>
                    <a:pt x="1238816" y="123948"/>
                    <a:pt x="1630302" y="-34045"/>
                    <a:pt x="2035770" y="6502"/>
                  </a:cubicBezTo>
                  <a:cubicBezTo>
                    <a:pt x="2441238" y="47049"/>
                    <a:pt x="3094181" y="112763"/>
                    <a:pt x="3403175" y="476286"/>
                  </a:cubicBezTo>
                  <a:cubicBezTo>
                    <a:pt x="3712169" y="839809"/>
                    <a:pt x="3910710" y="1661930"/>
                    <a:pt x="3889737" y="2187640"/>
                  </a:cubicBezTo>
                  <a:cubicBezTo>
                    <a:pt x="3868765" y="2713350"/>
                    <a:pt x="3601714" y="3315959"/>
                    <a:pt x="3277340" y="3630546"/>
                  </a:cubicBezTo>
                  <a:cubicBezTo>
                    <a:pt x="2952966" y="3945133"/>
                    <a:pt x="2361542" y="4065376"/>
                    <a:pt x="1943491" y="4075163"/>
                  </a:cubicBezTo>
                  <a:cubicBezTo>
                    <a:pt x="1525440" y="4084950"/>
                    <a:pt x="1076628" y="3882216"/>
                    <a:pt x="769032" y="3689269"/>
                  </a:cubicBezTo>
                  <a:cubicBezTo>
                    <a:pt x="461436" y="3496322"/>
                    <a:pt x="225146" y="3262829"/>
                    <a:pt x="97913" y="2917482"/>
                  </a:cubicBezTo>
                  <a:cubicBezTo>
                    <a:pt x="-29320" y="2572135"/>
                    <a:pt x="2838" y="1944359"/>
                    <a:pt x="5634" y="165074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/>
            <a:srcRect l="20072" r="25406"/>
            <a:stretch/>
          </p:blipFill>
          <p:spPr>
            <a:xfrm>
              <a:off x="821441" y="3508009"/>
              <a:ext cx="2716040" cy="2666867"/>
            </a:xfrm>
            <a:prstGeom prst="ellipse">
              <a:avLst/>
            </a:prstGeom>
          </p:spPr>
        </p:pic>
        <p:sp>
          <p:nvSpPr>
            <p:cNvPr id="16" name="Полілінія 15"/>
            <p:cNvSpPr/>
            <p:nvPr/>
          </p:nvSpPr>
          <p:spPr>
            <a:xfrm>
              <a:off x="760308" y="3508009"/>
              <a:ext cx="2690391" cy="2643476"/>
            </a:xfrm>
            <a:custGeom>
              <a:avLst/>
              <a:gdLst>
                <a:gd name="connsiteX0" fmla="*/ 94272 w 2690391"/>
                <a:gd name="connsiteY0" fmla="*/ 845150 h 2643476"/>
                <a:gd name="connsiteX1" fmla="*/ 337553 w 2690391"/>
                <a:gd name="connsiteY1" fmla="*/ 467646 h 2643476"/>
                <a:gd name="connsiteX2" fmla="*/ 824114 w 2690391"/>
                <a:gd name="connsiteY2" fmla="*/ 98530 h 2643476"/>
                <a:gd name="connsiteX3" fmla="*/ 1696569 w 2690391"/>
                <a:gd name="connsiteY3" fmla="*/ 39807 h 2643476"/>
                <a:gd name="connsiteX4" fmla="*/ 2485134 w 2690391"/>
                <a:gd name="connsiteY4" fmla="*/ 627036 h 2643476"/>
                <a:gd name="connsiteX5" fmla="*/ 2678081 w 2690391"/>
                <a:gd name="connsiteY5" fmla="*/ 1583381 h 2643476"/>
                <a:gd name="connsiteX6" fmla="*/ 2225076 w 2690391"/>
                <a:gd name="connsiteY6" fmla="*/ 2363558 h 2643476"/>
                <a:gd name="connsiteX7" fmla="*/ 1050617 w 2690391"/>
                <a:gd name="connsiteY7" fmla="*/ 2632005 h 2643476"/>
                <a:gd name="connsiteX8" fmla="*/ 186551 w 2690391"/>
                <a:gd name="connsiteY8" fmla="*/ 2036387 h 2643476"/>
                <a:gd name="connsiteX9" fmla="*/ 1993 w 2690391"/>
                <a:gd name="connsiteY9" fmla="*/ 1105209 h 2643476"/>
                <a:gd name="connsiteX10" fmla="*/ 94272 w 2690391"/>
                <a:gd name="connsiteY10" fmla="*/ 845150 h 264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0391" h="2643476">
                  <a:moveTo>
                    <a:pt x="94272" y="845150"/>
                  </a:moveTo>
                  <a:cubicBezTo>
                    <a:pt x="150199" y="738890"/>
                    <a:pt x="215913" y="592083"/>
                    <a:pt x="337553" y="467646"/>
                  </a:cubicBezTo>
                  <a:cubicBezTo>
                    <a:pt x="459193" y="343209"/>
                    <a:pt x="597611" y="169836"/>
                    <a:pt x="824114" y="98530"/>
                  </a:cubicBezTo>
                  <a:cubicBezTo>
                    <a:pt x="1050617" y="27224"/>
                    <a:pt x="1419732" y="-48277"/>
                    <a:pt x="1696569" y="39807"/>
                  </a:cubicBezTo>
                  <a:cubicBezTo>
                    <a:pt x="1973406" y="127891"/>
                    <a:pt x="2321549" y="369774"/>
                    <a:pt x="2485134" y="627036"/>
                  </a:cubicBezTo>
                  <a:cubicBezTo>
                    <a:pt x="2648719" y="884298"/>
                    <a:pt x="2721424" y="1293961"/>
                    <a:pt x="2678081" y="1583381"/>
                  </a:cubicBezTo>
                  <a:cubicBezTo>
                    <a:pt x="2634738" y="1872801"/>
                    <a:pt x="2496320" y="2188787"/>
                    <a:pt x="2225076" y="2363558"/>
                  </a:cubicBezTo>
                  <a:cubicBezTo>
                    <a:pt x="1953832" y="2538329"/>
                    <a:pt x="1390371" y="2686534"/>
                    <a:pt x="1050617" y="2632005"/>
                  </a:cubicBezTo>
                  <a:cubicBezTo>
                    <a:pt x="710863" y="2577477"/>
                    <a:pt x="361322" y="2290853"/>
                    <a:pt x="186551" y="2036387"/>
                  </a:cubicBezTo>
                  <a:cubicBezTo>
                    <a:pt x="11780" y="1781921"/>
                    <a:pt x="14576" y="1299554"/>
                    <a:pt x="1993" y="1105209"/>
                  </a:cubicBezTo>
                  <a:cubicBezTo>
                    <a:pt x="-10590" y="910864"/>
                    <a:pt x="38345" y="951410"/>
                    <a:pt x="94272" y="845150"/>
                  </a:cubicBezTo>
                  <a:close/>
                </a:path>
              </a:pathLst>
            </a:custGeom>
            <a:noFill/>
            <a:ln>
              <a:solidFill>
                <a:srgbClr val="F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Групувати 21"/>
          <p:cNvGrpSpPr/>
          <p:nvPr/>
        </p:nvGrpSpPr>
        <p:grpSpPr>
          <a:xfrm>
            <a:off x="3134914" y="1260043"/>
            <a:ext cx="3452502" cy="3149404"/>
            <a:chOff x="3134914" y="1260043"/>
            <a:chExt cx="3452502" cy="3149404"/>
          </a:xfrm>
        </p:grpSpPr>
        <p:sp>
          <p:nvSpPr>
            <p:cNvPr id="13" name="Полілінія 12"/>
            <p:cNvSpPr/>
            <p:nvPr/>
          </p:nvSpPr>
          <p:spPr>
            <a:xfrm rot="1241721">
              <a:off x="3134914" y="1334808"/>
              <a:ext cx="3006204" cy="3074639"/>
            </a:xfrm>
            <a:custGeom>
              <a:avLst/>
              <a:gdLst>
                <a:gd name="connsiteX0" fmla="*/ 5634 w 3891251"/>
                <a:gd name="connsiteY0" fmla="*/ 1650744 h 4075503"/>
                <a:gd name="connsiteX1" fmla="*/ 114691 w 3891251"/>
                <a:gd name="connsiteY1" fmla="*/ 1155794 h 4075503"/>
                <a:gd name="connsiteX2" fmla="*/ 425083 w 3891251"/>
                <a:gd name="connsiteY2" fmla="*/ 660843 h 4075503"/>
                <a:gd name="connsiteX3" fmla="*/ 970368 w 3891251"/>
                <a:gd name="connsiteY3" fmla="*/ 233005 h 4075503"/>
                <a:gd name="connsiteX4" fmla="*/ 2035770 w 3891251"/>
                <a:gd name="connsiteY4" fmla="*/ 6502 h 4075503"/>
                <a:gd name="connsiteX5" fmla="*/ 3403175 w 3891251"/>
                <a:gd name="connsiteY5" fmla="*/ 476286 h 4075503"/>
                <a:gd name="connsiteX6" fmla="*/ 3889737 w 3891251"/>
                <a:gd name="connsiteY6" fmla="*/ 2187640 h 4075503"/>
                <a:gd name="connsiteX7" fmla="*/ 3277340 w 3891251"/>
                <a:gd name="connsiteY7" fmla="*/ 3630546 h 4075503"/>
                <a:gd name="connsiteX8" fmla="*/ 1943491 w 3891251"/>
                <a:gd name="connsiteY8" fmla="*/ 4075163 h 4075503"/>
                <a:gd name="connsiteX9" fmla="*/ 769032 w 3891251"/>
                <a:gd name="connsiteY9" fmla="*/ 3689269 h 4075503"/>
                <a:gd name="connsiteX10" fmla="*/ 97913 w 3891251"/>
                <a:gd name="connsiteY10" fmla="*/ 2917482 h 4075503"/>
                <a:gd name="connsiteX11" fmla="*/ 5634 w 3891251"/>
                <a:gd name="connsiteY11" fmla="*/ 1650744 h 407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1251" h="4075503">
                  <a:moveTo>
                    <a:pt x="5634" y="1650744"/>
                  </a:moveTo>
                  <a:cubicBezTo>
                    <a:pt x="8430" y="1357129"/>
                    <a:pt x="44783" y="1320777"/>
                    <a:pt x="114691" y="1155794"/>
                  </a:cubicBezTo>
                  <a:cubicBezTo>
                    <a:pt x="184599" y="990811"/>
                    <a:pt x="282470" y="814641"/>
                    <a:pt x="425083" y="660843"/>
                  </a:cubicBezTo>
                  <a:cubicBezTo>
                    <a:pt x="567696" y="507045"/>
                    <a:pt x="701920" y="342062"/>
                    <a:pt x="970368" y="233005"/>
                  </a:cubicBezTo>
                  <a:cubicBezTo>
                    <a:pt x="1238816" y="123948"/>
                    <a:pt x="1630302" y="-34045"/>
                    <a:pt x="2035770" y="6502"/>
                  </a:cubicBezTo>
                  <a:cubicBezTo>
                    <a:pt x="2441238" y="47049"/>
                    <a:pt x="3094181" y="112763"/>
                    <a:pt x="3403175" y="476286"/>
                  </a:cubicBezTo>
                  <a:cubicBezTo>
                    <a:pt x="3712169" y="839809"/>
                    <a:pt x="3910710" y="1661930"/>
                    <a:pt x="3889737" y="2187640"/>
                  </a:cubicBezTo>
                  <a:cubicBezTo>
                    <a:pt x="3868765" y="2713350"/>
                    <a:pt x="3601714" y="3315959"/>
                    <a:pt x="3277340" y="3630546"/>
                  </a:cubicBezTo>
                  <a:cubicBezTo>
                    <a:pt x="2952966" y="3945133"/>
                    <a:pt x="2361542" y="4065376"/>
                    <a:pt x="1943491" y="4075163"/>
                  </a:cubicBezTo>
                  <a:cubicBezTo>
                    <a:pt x="1525440" y="4084950"/>
                    <a:pt x="1076628" y="3882216"/>
                    <a:pt x="769032" y="3689269"/>
                  </a:cubicBezTo>
                  <a:cubicBezTo>
                    <a:pt x="461436" y="3496322"/>
                    <a:pt x="225146" y="3262829"/>
                    <a:pt x="97913" y="2917482"/>
                  </a:cubicBezTo>
                  <a:cubicBezTo>
                    <a:pt x="-29320" y="2572135"/>
                    <a:pt x="2838" y="1944359"/>
                    <a:pt x="5634" y="165074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/>
            <a:srcRect l="14733" r="13655"/>
            <a:stretch/>
          </p:blipFill>
          <p:spPr>
            <a:xfrm>
              <a:off x="3500713" y="1260043"/>
              <a:ext cx="3086703" cy="2988665"/>
            </a:xfrm>
            <a:prstGeom prst="ellipse">
              <a:avLst/>
            </a:prstGeom>
          </p:spPr>
        </p:pic>
        <p:sp>
          <p:nvSpPr>
            <p:cNvPr id="17" name="Полілінія 16"/>
            <p:cNvSpPr/>
            <p:nvPr/>
          </p:nvSpPr>
          <p:spPr>
            <a:xfrm rot="19134761">
              <a:off x="3454857" y="1275775"/>
              <a:ext cx="3053395" cy="3038864"/>
            </a:xfrm>
            <a:custGeom>
              <a:avLst/>
              <a:gdLst>
                <a:gd name="connsiteX0" fmla="*/ 94272 w 2690391"/>
                <a:gd name="connsiteY0" fmla="*/ 845150 h 2643476"/>
                <a:gd name="connsiteX1" fmla="*/ 337553 w 2690391"/>
                <a:gd name="connsiteY1" fmla="*/ 467646 h 2643476"/>
                <a:gd name="connsiteX2" fmla="*/ 824114 w 2690391"/>
                <a:gd name="connsiteY2" fmla="*/ 98530 h 2643476"/>
                <a:gd name="connsiteX3" fmla="*/ 1696569 w 2690391"/>
                <a:gd name="connsiteY3" fmla="*/ 39807 h 2643476"/>
                <a:gd name="connsiteX4" fmla="*/ 2485134 w 2690391"/>
                <a:gd name="connsiteY4" fmla="*/ 627036 h 2643476"/>
                <a:gd name="connsiteX5" fmla="*/ 2678081 w 2690391"/>
                <a:gd name="connsiteY5" fmla="*/ 1583381 h 2643476"/>
                <a:gd name="connsiteX6" fmla="*/ 2225076 w 2690391"/>
                <a:gd name="connsiteY6" fmla="*/ 2363558 h 2643476"/>
                <a:gd name="connsiteX7" fmla="*/ 1050617 w 2690391"/>
                <a:gd name="connsiteY7" fmla="*/ 2632005 h 2643476"/>
                <a:gd name="connsiteX8" fmla="*/ 186551 w 2690391"/>
                <a:gd name="connsiteY8" fmla="*/ 2036387 h 2643476"/>
                <a:gd name="connsiteX9" fmla="*/ 1993 w 2690391"/>
                <a:gd name="connsiteY9" fmla="*/ 1105209 h 2643476"/>
                <a:gd name="connsiteX10" fmla="*/ 94272 w 2690391"/>
                <a:gd name="connsiteY10" fmla="*/ 845150 h 264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0391" h="2643476">
                  <a:moveTo>
                    <a:pt x="94272" y="845150"/>
                  </a:moveTo>
                  <a:cubicBezTo>
                    <a:pt x="150199" y="738890"/>
                    <a:pt x="215913" y="592083"/>
                    <a:pt x="337553" y="467646"/>
                  </a:cubicBezTo>
                  <a:cubicBezTo>
                    <a:pt x="459193" y="343209"/>
                    <a:pt x="597611" y="169836"/>
                    <a:pt x="824114" y="98530"/>
                  </a:cubicBezTo>
                  <a:cubicBezTo>
                    <a:pt x="1050617" y="27224"/>
                    <a:pt x="1419732" y="-48277"/>
                    <a:pt x="1696569" y="39807"/>
                  </a:cubicBezTo>
                  <a:cubicBezTo>
                    <a:pt x="1973406" y="127891"/>
                    <a:pt x="2321549" y="369774"/>
                    <a:pt x="2485134" y="627036"/>
                  </a:cubicBezTo>
                  <a:cubicBezTo>
                    <a:pt x="2648719" y="884298"/>
                    <a:pt x="2721424" y="1293961"/>
                    <a:pt x="2678081" y="1583381"/>
                  </a:cubicBezTo>
                  <a:cubicBezTo>
                    <a:pt x="2634738" y="1872801"/>
                    <a:pt x="2496320" y="2188787"/>
                    <a:pt x="2225076" y="2363558"/>
                  </a:cubicBezTo>
                  <a:cubicBezTo>
                    <a:pt x="1953832" y="2538329"/>
                    <a:pt x="1390371" y="2686534"/>
                    <a:pt x="1050617" y="2632005"/>
                  </a:cubicBezTo>
                  <a:cubicBezTo>
                    <a:pt x="710863" y="2577477"/>
                    <a:pt x="361322" y="2290853"/>
                    <a:pt x="186551" y="2036387"/>
                  </a:cubicBezTo>
                  <a:cubicBezTo>
                    <a:pt x="11780" y="1781921"/>
                    <a:pt x="14576" y="1299554"/>
                    <a:pt x="1993" y="1105209"/>
                  </a:cubicBezTo>
                  <a:cubicBezTo>
                    <a:pt x="-10590" y="910864"/>
                    <a:pt x="38345" y="951410"/>
                    <a:pt x="94272" y="845150"/>
                  </a:cubicBezTo>
                  <a:close/>
                </a:path>
              </a:pathLst>
            </a:custGeom>
            <a:noFill/>
            <a:ln>
              <a:solidFill>
                <a:srgbClr val="F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увати 23"/>
          <p:cNvGrpSpPr/>
          <p:nvPr/>
        </p:nvGrpSpPr>
        <p:grpSpPr>
          <a:xfrm>
            <a:off x="8707062" y="1187360"/>
            <a:ext cx="2943258" cy="2959733"/>
            <a:chOff x="8707062" y="1187360"/>
            <a:chExt cx="2943258" cy="2959733"/>
          </a:xfrm>
        </p:grpSpPr>
        <p:sp>
          <p:nvSpPr>
            <p:cNvPr id="14" name="Полілінія 13"/>
            <p:cNvSpPr/>
            <p:nvPr/>
          </p:nvSpPr>
          <p:spPr>
            <a:xfrm rot="15557623">
              <a:off x="9007615" y="1504388"/>
              <a:ext cx="2703772" cy="2581638"/>
            </a:xfrm>
            <a:custGeom>
              <a:avLst/>
              <a:gdLst>
                <a:gd name="connsiteX0" fmla="*/ 5634 w 3891251"/>
                <a:gd name="connsiteY0" fmla="*/ 1650744 h 4075503"/>
                <a:gd name="connsiteX1" fmla="*/ 114691 w 3891251"/>
                <a:gd name="connsiteY1" fmla="*/ 1155794 h 4075503"/>
                <a:gd name="connsiteX2" fmla="*/ 425083 w 3891251"/>
                <a:gd name="connsiteY2" fmla="*/ 660843 h 4075503"/>
                <a:gd name="connsiteX3" fmla="*/ 970368 w 3891251"/>
                <a:gd name="connsiteY3" fmla="*/ 233005 h 4075503"/>
                <a:gd name="connsiteX4" fmla="*/ 2035770 w 3891251"/>
                <a:gd name="connsiteY4" fmla="*/ 6502 h 4075503"/>
                <a:gd name="connsiteX5" fmla="*/ 3403175 w 3891251"/>
                <a:gd name="connsiteY5" fmla="*/ 476286 h 4075503"/>
                <a:gd name="connsiteX6" fmla="*/ 3889737 w 3891251"/>
                <a:gd name="connsiteY6" fmla="*/ 2187640 h 4075503"/>
                <a:gd name="connsiteX7" fmla="*/ 3277340 w 3891251"/>
                <a:gd name="connsiteY7" fmla="*/ 3630546 h 4075503"/>
                <a:gd name="connsiteX8" fmla="*/ 1943491 w 3891251"/>
                <a:gd name="connsiteY8" fmla="*/ 4075163 h 4075503"/>
                <a:gd name="connsiteX9" fmla="*/ 769032 w 3891251"/>
                <a:gd name="connsiteY9" fmla="*/ 3689269 h 4075503"/>
                <a:gd name="connsiteX10" fmla="*/ 97913 w 3891251"/>
                <a:gd name="connsiteY10" fmla="*/ 2917482 h 4075503"/>
                <a:gd name="connsiteX11" fmla="*/ 5634 w 3891251"/>
                <a:gd name="connsiteY11" fmla="*/ 1650744 h 407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1251" h="4075503">
                  <a:moveTo>
                    <a:pt x="5634" y="1650744"/>
                  </a:moveTo>
                  <a:cubicBezTo>
                    <a:pt x="8430" y="1357129"/>
                    <a:pt x="44783" y="1320777"/>
                    <a:pt x="114691" y="1155794"/>
                  </a:cubicBezTo>
                  <a:cubicBezTo>
                    <a:pt x="184599" y="990811"/>
                    <a:pt x="282470" y="814641"/>
                    <a:pt x="425083" y="660843"/>
                  </a:cubicBezTo>
                  <a:cubicBezTo>
                    <a:pt x="567696" y="507045"/>
                    <a:pt x="701920" y="342062"/>
                    <a:pt x="970368" y="233005"/>
                  </a:cubicBezTo>
                  <a:cubicBezTo>
                    <a:pt x="1238816" y="123948"/>
                    <a:pt x="1630302" y="-34045"/>
                    <a:pt x="2035770" y="6502"/>
                  </a:cubicBezTo>
                  <a:cubicBezTo>
                    <a:pt x="2441238" y="47049"/>
                    <a:pt x="3094181" y="112763"/>
                    <a:pt x="3403175" y="476286"/>
                  </a:cubicBezTo>
                  <a:cubicBezTo>
                    <a:pt x="3712169" y="839809"/>
                    <a:pt x="3910710" y="1661930"/>
                    <a:pt x="3889737" y="2187640"/>
                  </a:cubicBezTo>
                  <a:cubicBezTo>
                    <a:pt x="3868765" y="2713350"/>
                    <a:pt x="3601714" y="3315959"/>
                    <a:pt x="3277340" y="3630546"/>
                  </a:cubicBezTo>
                  <a:cubicBezTo>
                    <a:pt x="2952966" y="3945133"/>
                    <a:pt x="2361542" y="4065376"/>
                    <a:pt x="1943491" y="4075163"/>
                  </a:cubicBezTo>
                  <a:cubicBezTo>
                    <a:pt x="1525440" y="4084950"/>
                    <a:pt x="1076628" y="3882216"/>
                    <a:pt x="769032" y="3689269"/>
                  </a:cubicBezTo>
                  <a:cubicBezTo>
                    <a:pt x="461436" y="3496322"/>
                    <a:pt x="225146" y="3262829"/>
                    <a:pt x="97913" y="2917482"/>
                  </a:cubicBezTo>
                  <a:cubicBezTo>
                    <a:pt x="-29320" y="2572135"/>
                    <a:pt x="2838" y="1944359"/>
                    <a:pt x="5634" y="165074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/>
            <a:srcRect l="13760" r="14031"/>
            <a:stretch/>
          </p:blipFill>
          <p:spPr>
            <a:xfrm>
              <a:off x="8707062" y="1187360"/>
              <a:ext cx="2807477" cy="2798239"/>
            </a:xfrm>
            <a:prstGeom prst="ellipse">
              <a:avLst/>
            </a:prstGeom>
          </p:spPr>
        </p:pic>
        <p:sp>
          <p:nvSpPr>
            <p:cNvPr id="19" name="Полілінія 18"/>
            <p:cNvSpPr/>
            <p:nvPr/>
          </p:nvSpPr>
          <p:spPr>
            <a:xfrm rot="6881262">
              <a:off x="8879007" y="1334272"/>
              <a:ext cx="2663069" cy="2722705"/>
            </a:xfrm>
            <a:custGeom>
              <a:avLst/>
              <a:gdLst>
                <a:gd name="connsiteX0" fmla="*/ 94272 w 2690391"/>
                <a:gd name="connsiteY0" fmla="*/ 845150 h 2643476"/>
                <a:gd name="connsiteX1" fmla="*/ 337553 w 2690391"/>
                <a:gd name="connsiteY1" fmla="*/ 467646 h 2643476"/>
                <a:gd name="connsiteX2" fmla="*/ 824114 w 2690391"/>
                <a:gd name="connsiteY2" fmla="*/ 98530 h 2643476"/>
                <a:gd name="connsiteX3" fmla="*/ 1696569 w 2690391"/>
                <a:gd name="connsiteY3" fmla="*/ 39807 h 2643476"/>
                <a:gd name="connsiteX4" fmla="*/ 2485134 w 2690391"/>
                <a:gd name="connsiteY4" fmla="*/ 627036 h 2643476"/>
                <a:gd name="connsiteX5" fmla="*/ 2678081 w 2690391"/>
                <a:gd name="connsiteY5" fmla="*/ 1583381 h 2643476"/>
                <a:gd name="connsiteX6" fmla="*/ 2225076 w 2690391"/>
                <a:gd name="connsiteY6" fmla="*/ 2363558 h 2643476"/>
                <a:gd name="connsiteX7" fmla="*/ 1050617 w 2690391"/>
                <a:gd name="connsiteY7" fmla="*/ 2632005 h 2643476"/>
                <a:gd name="connsiteX8" fmla="*/ 186551 w 2690391"/>
                <a:gd name="connsiteY8" fmla="*/ 2036387 h 2643476"/>
                <a:gd name="connsiteX9" fmla="*/ 1993 w 2690391"/>
                <a:gd name="connsiteY9" fmla="*/ 1105209 h 2643476"/>
                <a:gd name="connsiteX10" fmla="*/ 94272 w 2690391"/>
                <a:gd name="connsiteY10" fmla="*/ 845150 h 264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0391" h="2643476">
                  <a:moveTo>
                    <a:pt x="94272" y="845150"/>
                  </a:moveTo>
                  <a:cubicBezTo>
                    <a:pt x="150199" y="738890"/>
                    <a:pt x="215913" y="592083"/>
                    <a:pt x="337553" y="467646"/>
                  </a:cubicBezTo>
                  <a:cubicBezTo>
                    <a:pt x="459193" y="343209"/>
                    <a:pt x="597611" y="169836"/>
                    <a:pt x="824114" y="98530"/>
                  </a:cubicBezTo>
                  <a:cubicBezTo>
                    <a:pt x="1050617" y="27224"/>
                    <a:pt x="1419732" y="-48277"/>
                    <a:pt x="1696569" y="39807"/>
                  </a:cubicBezTo>
                  <a:cubicBezTo>
                    <a:pt x="1973406" y="127891"/>
                    <a:pt x="2321549" y="369774"/>
                    <a:pt x="2485134" y="627036"/>
                  </a:cubicBezTo>
                  <a:cubicBezTo>
                    <a:pt x="2648719" y="884298"/>
                    <a:pt x="2721424" y="1293961"/>
                    <a:pt x="2678081" y="1583381"/>
                  </a:cubicBezTo>
                  <a:cubicBezTo>
                    <a:pt x="2634738" y="1872801"/>
                    <a:pt x="2496320" y="2188787"/>
                    <a:pt x="2225076" y="2363558"/>
                  </a:cubicBezTo>
                  <a:cubicBezTo>
                    <a:pt x="1953832" y="2538329"/>
                    <a:pt x="1390371" y="2686534"/>
                    <a:pt x="1050617" y="2632005"/>
                  </a:cubicBezTo>
                  <a:cubicBezTo>
                    <a:pt x="710863" y="2577477"/>
                    <a:pt x="361322" y="2290853"/>
                    <a:pt x="186551" y="2036387"/>
                  </a:cubicBezTo>
                  <a:cubicBezTo>
                    <a:pt x="11780" y="1781921"/>
                    <a:pt x="14576" y="1299554"/>
                    <a:pt x="1993" y="1105209"/>
                  </a:cubicBezTo>
                  <a:cubicBezTo>
                    <a:pt x="-10590" y="910864"/>
                    <a:pt x="38345" y="951410"/>
                    <a:pt x="94272" y="845150"/>
                  </a:cubicBezTo>
                  <a:close/>
                </a:path>
              </a:pathLst>
            </a:custGeom>
            <a:noFill/>
            <a:ln>
              <a:solidFill>
                <a:srgbClr val="F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Групувати 22"/>
          <p:cNvGrpSpPr/>
          <p:nvPr/>
        </p:nvGrpSpPr>
        <p:grpSpPr>
          <a:xfrm>
            <a:off x="6106027" y="3210340"/>
            <a:ext cx="3249898" cy="3164957"/>
            <a:chOff x="6106027" y="3210340"/>
            <a:chExt cx="3249898" cy="3164957"/>
          </a:xfrm>
        </p:grpSpPr>
        <p:sp>
          <p:nvSpPr>
            <p:cNvPr id="15" name="Полілінія 14"/>
            <p:cNvSpPr/>
            <p:nvPr/>
          </p:nvSpPr>
          <p:spPr>
            <a:xfrm rot="20068229">
              <a:off x="6580413" y="3210340"/>
              <a:ext cx="2775512" cy="2883435"/>
            </a:xfrm>
            <a:custGeom>
              <a:avLst/>
              <a:gdLst>
                <a:gd name="connsiteX0" fmla="*/ 5634 w 3891251"/>
                <a:gd name="connsiteY0" fmla="*/ 1650744 h 4075503"/>
                <a:gd name="connsiteX1" fmla="*/ 114691 w 3891251"/>
                <a:gd name="connsiteY1" fmla="*/ 1155794 h 4075503"/>
                <a:gd name="connsiteX2" fmla="*/ 425083 w 3891251"/>
                <a:gd name="connsiteY2" fmla="*/ 660843 h 4075503"/>
                <a:gd name="connsiteX3" fmla="*/ 970368 w 3891251"/>
                <a:gd name="connsiteY3" fmla="*/ 233005 h 4075503"/>
                <a:gd name="connsiteX4" fmla="*/ 2035770 w 3891251"/>
                <a:gd name="connsiteY4" fmla="*/ 6502 h 4075503"/>
                <a:gd name="connsiteX5" fmla="*/ 3403175 w 3891251"/>
                <a:gd name="connsiteY5" fmla="*/ 476286 h 4075503"/>
                <a:gd name="connsiteX6" fmla="*/ 3889737 w 3891251"/>
                <a:gd name="connsiteY6" fmla="*/ 2187640 h 4075503"/>
                <a:gd name="connsiteX7" fmla="*/ 3277340 w 3891251"/>
                <a:gd name="connsiteY7" fmla="*/ 3630546 h 4075503"/>
                <a:gd name="connsiteX8" fmla="*/ 1943491 w 3891251"/>
                <a:gd name="connsiteY8" fmla="*/ 4075163 h 4075503"/>
                <a:gd name="connsiteX9" fmla="*/ 769032 w 3891251"/>
                <a:gd name="connsiteY9" fmla="*/ 3689269 h 4075503"/>
                <a:gd name="connsiteX10" fmla="*/ 97913 w 3891251"/>
                <a:gd name="connsiteY10" fmla="*/ 2917482 h 4075503"/>
                <a:gd name="connsiteX11" fmla="*/ 5634 w 3891251"/>
                <a:gd name="connsiteY11" fmla="*/ 1650744 h 407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1251" h="4075503">
                  <a:moveTo>
                    <a:pt x="5634" y="1650744"/>
                  </a:moveTo>
                  <a:cubicBezTo>
                    <a:pt x="8430" y="1357129"/>
                    <a:pt x="44783" y="1320777"/>
                    <a:pt x="114691" y="1155794"/>
                  </a:cubicBezTo>
                  <a:cubicBezTo>
                    <a:pt x="184599" y="990811"/>
                    <a:pt x="282470" y="814641"/>
                    <a:pt x="425083" y="660843"/>
                  </a:cubicBezTo>
                  <a:cubicBezTo>
                    <a:pt x="567696" y="507045"/>
                    <a:pt x="701920" y="342062"/>
                    <a:pt x="970368" y="233005"/>
                  </a:cubicBezTo>
                  <a:cubicBezTo>
                    <a:pt x="1238816" y="123948"/>
                    <a:pt x="1630302" y="-34045"/>
                    <a:pt x="2035770" y="6502"/>
                  </a:cubicBezTo>
                  <a:cubicBezTo>
                    <a:pt x="2441238" y="47049"/>
                    <a:pt x="3094181" y="112763"/>
                    <a:pt x="3403175" y="476286"/>
                  </a:cubicBezTo>
                  <a:cubicBezTo>
                    <a:pt x="3712169" y="839809"/>
                    <a:pt x="3910710" y="1661930"/>
                    <a:pt x="3889737" y="2187640"/>
                  </a:cubicBezTo>
                  <a:cubicBezTo>
                    <a:pt x="3868765" y="2713350"/>
                    <a:pt x="3601714" y="3315959"/>
                    <a:pt x="3277340" y="3630546"/>
                  </a:cubicBezTo>
                  <a:cubicBezTo>
                    <a:pt x="2952966" y="3945133"/>
                    <a:pt x="2361542" y="4065376"/>
                    <a:pt x="1943491" y="4075163"/>
                  </a:cubicBezTo>
                  <a:cubicBezTo>
                    <a:pt x="1525440" y="4084950"/>
                    <a:pt x="1076628" y="3882216"/>
                    <a:pt x="769032" y="3689269"/>
                  </a:cubicBezTo>
                  <a:cubicBezTo>
                    <a:pt x="461436" y="3496322"/>
                    <a:pt x="225146" y="3262829"/>
                    <a:pt x="97913" y="2917482"/>
                  </a:cubicBezTo>
                  <a:cubicBezTo>
                    <a:pt x="-29320" y="2572135"/>
                    <a:pt x="2838" y="1944359"/>
                    <a:pt x="5634" y="165074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/>
            <a:srcRect l="16062" r="16121"/>
            <a:stretch/>
          </p:blipFill>
          <p:spPr>
            <a:xfrm>
              <a:off x="6106027" y="3430867"/>
              <a:ext cx="2998214" cy="2944430"/>
            </a:xfrm>
            <a:prstGeom prst="ellipse">
              <a:avLst/>
            </a:prstGeom>
          </p:spPr>
        </p:pic>
        <p:sp>
          <p:nvSpPr>
            <p:cNvPr id="20" name="Полілінія 19"/>
            <p:cNvSpPr/>
            <p:nvPr/>
          </p:nvSpPr>
          <p:spPr>
            <a:xfrm rot="16510085">
              <a:off x="6216389" y="3384523"/>
              <a:ext cx="2903886" cy="2939012"/>
            </a:xfrm>
            <a:custGeom>
              <a:avLst/>
              <a:gdLst>
                <a:gd name="connsiteX0" fmla="*/ 94272 w 2690391"/>
                <a:gd name="connsiteY0" fmla="*/ 845150 h 2643476"/>
                <a:gd name="connsiteX1" fmla="*/ 337553 w 2690391"/>
                <a:gd name="connsiteY1" fmla="*/ 467646 h 2643476"/>
                <a:gd name="connsiteX2" fmla="*/ 824114 w 2690391"/>
                <a:gd name="connsiteY2" fmla="*/ 98530 h 2643476"/>
                <a:gd name="connsiteX3" fmla="*/ 1696569 w 2690391"/>
                <a:gd name="connsiteY3" fmla="*/ 39807 h 2643476"/>
                <a:gd name="connsiteX4" fmla="*/ 2485134 w 2690391"/>
                <a:gd name="connsiteY4" fmla="*/ 627036 h 2643476"/>
                <a:gd name="connsiteX5" fmla="*/ 2678081 w 2690391"/>
                <a:gd name="connsiteY5" fmla="*/ 1583381 h 2643476"/>
                <a:gd name="connsiteX6" fmla="*/ 2225076 w 2690391"/>
                <a:gd name="connsiteY6" fmla="*/ 2363558 h 2643476"/>
                <a:gd name="connsiteX7" fmla="*/ 1050617 w 2690391"/>
                <a:gd name="connsiteY7" fmla="*/ 2632005 h 2643476"/>
                <a:gd name="connsiteX8" fmla="*/ 186551 w 2690391"/>
                <a:gd name="connsiteY8" fmla="*/ 2036387 h 2643476"/>
                <a:gd name="connsiteX9" fmla="*/ 1993 w 2690391"/>
                <a:gd name="connsiteY9" fmla="*/ 1105209 h 2643476"/>
                <a:gd name="connsiteX10" fmla="*/ 94272 w 2690391"/>
                <a:gd name="connsiteY10" fmla="*/ 845150 h 264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0391" h="2643476">
                  <a:moveTo>
                    <a:pt x="94272" y="845150"/>
                  </a:moveTo>
                  <a:cubicBezTo>
                    <a:pt x="150199" y="738890"/>
                    <a:pt x="215913" y="592083"/>
                    <a:pt x="337553" y="467646"/>
                  </a:cubicBezTo>
                  <a:cubicBezTo>
                    <a:pt x="459193" y="343209"/>
                    <a:pt x="597611" y="169836"/>
                    <a:pt x="824114" y="98530"/>
                  </a:cubicBezTo>
                  <a:cubicBezTo>
                    <a:pt x="1050617" y="27224"/>
                    <a:pt x="1419732" y="-48277"/>
                    <a:pt x="1696569" y="39807"/>
                  </a:cubicBezTo>
                  <a:cubicBezTo>
                    <a:pt x="1973406" y="127891"/>
                    <a:pt x="2321549" y="369774"/>
                    <a:pt x="2485134" y="627036"/>
                  </a:cubicBezTo>
                  <a:cubicBezTo>
                    <a:pt x="2648719" y="884298"/>
                    <a:pt x="2721424" y="1293961"/>
                    <a:pt x="2678081" y="1583381"/>
                  </a:cubicBezTo>
                  <a:cubicBezTo>
                    <a:pt x="2634738" y="1872801"/>
                    <a:pt x="2496320" y="2188787"/>
                    <a:pt x="2225076" y="2363558"/>
                  </a:cubicBezTo>
                  <a:cubicBezTo>
                    <a:pt x="1953832" y="2538329"/>
                    <a:pt x="1390371" y="2686534"/>
                    <a:pt x="1050617" y="2632005"/>
                  </a:cubicBezTo>
                  <a:cubicBezTo>
                    <a:pt x="710863" y="2577477"/>
                    <a:pt x="361322" y="2290853"/>
                    <a:pt x="186551" y="2036387"/>
                  </a:cubicBezTo>
                  <a:cubicBezTo>
                    <a:pt x="11780" y="1781921"/>
                    <a:pt x="14576" y="1299554"/>
                    <a:pt x="1993" y="1105209"/>
                  </a:cubicBezTo>
                  <a:cubicBezTo>
                    <a:pt x="-10590" y="910864"/>
                    <a:pt x="38345" y="951410"/>
                    <a:pt x="94272" y="845150"/>
                  </a:cubicBezTo>
                  <a:close/>
                </a:path>
              </a:pathLst>
            </a:custGeom>
            <a:noFill/>
            <a:ln>
              <a:solidFill>
                <a:srgbClr val="F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8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59428" y="299868"/>
            <a:ext cx="10515600" cy="83882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  <a:latin typeface="Gardens CM" panose="020B0502040204020203" pitchFamily="34" charset="0"/>
                <a:cs typeface="MV Boli" panose="02000500030200090000" pitchFamily="2" charset="0"/>
              </a:rPr>
              <a:t>травма та діти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Gardens CM" panose="020B0502040204020203" pitchFamily="34" charset="0"/>
              <a:cs typeface="MV Boli" panose="02000500030200090000" pitchFamily="2" charset="0"/>
            </a:endParaRPr>
          </a:p>
        </p:txBody>
      </p:sp>
      <p:sp>
        <p:nvSpPr>
          <p:cNvPr id="5" name="Текст 3"/>
          <p:cNvSpPr>
            <a:spLocks noGrp="1"/>
          </p:cNvSpPr>
          <p:nvPr>
            <p:ph idx="1"/>
          </p:nvPr>
        </p:nvSpPr>
        <p:spPr>
          <a:xfrm>
            <a:off x="528008" y="1155119"/>
            <a:ext cx="5376773" cy="86724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ХАРАКТЕРИСТИКИ ТРАВМАТИЧНИХ ПОДІЙ</a:t>
            </a:r>
            <a:endParaRPr lang="ru-RU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6450789" y="1381675"/>
            <a:ext cx="4881804" cy="414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3B3838"/>
                </a:solidFill>
              </a:rPr>
              <a:t>НАСЛІДКИ ДЛЯ ДИТИНИ</a:t>
            </a:r>
            <a:endParaRPr lang="ru-RU" b="1" dirty="0">
              <a:solidFill>
                <a:srgbClr val="3B3838"/>
              </a:solidFill>
            </a:endParaRPr>
          </a:p>
        </p:txBody>
      </p:sp>
      <p:cxnSp>
        <p:nvCxnSpPr>
          <p:cNvPr id="14" name="Пряма сполучна лінія 13"/>
          <p:cNvCxnSpPr/>
          <p:nvPr/>
        </p:nvCxnSpPr>
        <p:spPr>
          <a:xfrm>
            <a:off x="431321" y="1078303"/>
            <a:ext cx="11326483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Объект 2"/>
          <p:cNvSpPr txBox="1">
            <a:spLocks/>
          </p:cNvSpPr>
          <p:nvPr/>
        </p:nvSpPr>
        <p:spPr>
          <a:xfrm>
            <a:off x="851647" y="2245387"/>
            <a:ext cx="4677885" cy="43526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E6E6">
                  <a:lumMod val="25000"/>
                </a:srgbClr>
              </a:buClr>
            </a:pPr>
            <a:r>
              <a:rPr lang="ru-RU" sz="2100" dirty="0" smtClean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РАПТОВІ, ІНТЕНСИВНІ ТА ЗАГРОЖУЮТЬ ЖИТТЮ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ru-RU" sz="2100" dirty="0" smtClean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ВИКЛИКАЮТЬ ПОРАНЕННЯ ТА/АБО ГОРЕ 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ru-RU" sz="2100" dirty="0" smtClean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ВКЛЮЧАЮТЬ ІНТЕНСИВНИЙ СЕНСОРНИЙ ДОСВІД - ЗВУКИ, ЗАПАХИ, ОБРАЗИ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ru-RU" sz="2100" dirty="0" smtClean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МОЖУТЬ ВИКЛИКАТИ ПОЧУТТЯ ЖАХУ ТА БЕЗПОМІЧНОСТІ, БЕЗПОРАДНОСТІ</a:t>
            </a:r>
          </a:p>
          <a:p>
            <a:pPr marL="0" indent="0">
              <a:buClr>
                <a:srgbClr val="E7E6E6">
                  <a:lumMod val="25000"/>
                </a:srgbClr>
              </a:buClr>
              <a:buFont typeface="Arial" panose="020B0604020202020204" pitchFamily="34" charset="0"/>
              <a:buNone/>
            </a:pPr>
            <a:r>
              <a:rPr lang="uk-UA" sz="2100" b="1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На виникнення травми дитини впливають подія, </a:t>
            </a:r>
            <a:r>
              <a:rPr lang="uk-UA" sz="2100" b="1" dirty="0" err="1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експозиція,рівень</a:t>
            </a:r>
            <a:r>
              <a:rPr lang="uk-UA" sz="2100" b="1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 розвитку ,індивідуальні особливості і наявність дорослого.</a:t>
            </a:r>
            <a:endParaRPr lang="ru-RU" sz="2100" b="1" dirty="0">
              <a:solidFill>
                <a:srgbClr val="4472C4">
                  <a:lumMod val="7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6473405" y="2245387"/>
            <a:ext cx="4859188" cy="33889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7E6E6">
                  <a:lumMod val="25000"/>
                </a:srgbClr>
              </a:buClr>
              <a:buFont typeface="Arial" panose="020B0604020202020204" pitchFamily="34" charset="0"/>
              <a:buNone/>
            </a:pPr>
            <a:r>
              <a:rPr lang="uk-UA" sz="2100" b="1" dirty="0" smtClean="0">
                <a:solidFill>
                  <a:srgbClr val="FFD558"/>
                </a:solidFill>
              </a:rPr>
              <a:t>ДВА ТВЕРДЖЕННЯ ДИТИНИ ЯКИЙ ПЕРЕЖИВ ТРАВМУЮЧУ ПОДІЮ:</a:t>
            </a:r>
            <a:endParaRPr lang="uk-UA" sz="2100" dirty="0" smtClean="0">
              <a:solidFill>
                <a:srgbClr val="FFD558"/>
              </a:solidFill>
              <a:latin typeface="Calibri Light" panose="020F0302020204030204"/>
            </a:endParaRP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ru-RU" sz="2100" dirty="0" smtClean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«ВАЖЛИВІ ЛЮДИ В  МОЄМУ ЖИТТІ НЕ МОЖУТЬ ЗАБЕЗПЕЧИТИ МОЮ БЕЗПЕКУ» </a:t>
            </a:r>
          </a:p>
          <a:p>
            <a:pPr marL="0" indent="0">
              <a:buClr>
                <a:srgbClr val="E7E6E6">
                  <a:lumMod val="25000"/>
                </a:srgbClr>
              </a:buClr>
              <a:buFont typeface="Arial" panose="020B0604020202020204" pitchFamily="34" charset="0"/>
              <a:buNone/>
            </a:pPr>
            <a:r>
              <a:rPr lang="ru-RU" sz="2100" b="1" dirty="0" smtClean="0">
                <a:solidFill>
                  <a:srgbClr val="FFD558"/>
                </a:solidFill>
              </a:rPr>
              <a:t>ВТРАТА ДОВІРИ ДО ОТОЧУЮЧИХ: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ru-RU" sz="2100" dirty="0" smtClean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«ЗДОБУТТЯ НОВИХ ЗНАНЬ ТА ВМІНЬ НЕ ЗАБЕЗПЕЧУЄ БЕЗПЕКУ»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ru-RU" sz="2100" dirty="0" smtClean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ВТРАТА ДОВІРИ ДО СЕБЕ (НЕГАТИВНЫЙ ОБРАЗ СЕБЕ) 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2100" dirty="0" smtClean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ВІКНО РЕЗІЛЬЄНТНОСТІ ДЛЯ ДИТИНИ</a:t>
            </a:r>
            <a:endParaRPr lang="ru-RU" sz="2100" dirty="0" smtClean="0">
              <a:solidFill>
                <a:srgbClr val="E7E6E6">
                  <a:lumMod val="25000"/>
                </a:srgbClr>
              </a:solidFill>
              <a:latin typeface="Calibri Light" panose="020F0302020204030204"/>
            </a:endParaRPr>
          </a:p>
        </p:txBody>
      </p:sp>
      <p:cxnSp>
        <p:nvCxnSpPr>
          <p:cNvPr id="19" name="Пряма сполучна лінія 18"/>
          <p:cNvCxnSpPr/>
          <p:nvPr/>
        </p:nvCxnSpPr>
        <p:spPr>
          <a:xfrm flipV="1">
            <a:off x="6001468" y="1078304"/>
            <a:ext cx="0" cy="5339749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3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83" y="285226"/>
            <a:ext cx="4211972" cy="54528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Gardens CM" panose="020B0502040204020203" pitchFamily="34" charset="0"/>
              </a:rPr>
              <a:t>переживання знову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Gardens CM" panose="020B0502040204020203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9679" y="944080"/>
            <a:ext cx="4706923" cy="1748786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СПОГАДИ 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КОШМАРИ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НЕПРОХАНІ СПОГАДИ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ПОСТРАВМАТИЧНА ГРА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РЕКОНСТРУКЦІЯ РОЛЕЙ «ЖЕРТВА» АБО «ЗЛОЧИНЕЦЬ»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318083" y="809856"/>
            <a:ext cx="5499696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Пряма сполучна лінія 6"/>
          <p:cNvCxnSpPr/>
          <p:nvPr/>
        </p:nvCxnSpPr>
        <p:spPr>
          <a:xfrm>
            <a:off x="6359555" y="811255"/>
            <a:ext cx="5499696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6359555" y="4067583"/>
            <a:ext cx="5499696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6359555" y="285226"/>
            <a:ext cx="4211972" cy="545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E7E6E6">
                    <a:lumMod val="50000"/>
                  </a:srgbClr>
                </a:solidFill>
                <a:latin typeface="Gardens CM" panose="020B0502040204020203" pitchFamily="34" charset="0"/>
              </a:rPr>
              <a:t>уникання</a:t>
            </a:r>
            <a:endParaRPr lang="ru-RU" sz="3200" b="1" dirty="0">
              <a:solidFill>
                <a:srgbClr val="E7E6E6">
                  <a:lumMod val="50000"/>
                </a:srgbClr>
              </a:solidFill>
              <a:latin typeface="Gardens CM" panose="020B0502040204020203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425312" y="830511"/>
            <a:ext cx="5233957" cy="2204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E6E6">
                  <a:lumMod val="25000"/>
                </a:srgbClr>
              </a:buClr>
            </a:pPr>
            <a:r>
              <a:rPr lang="ru-RU" sz="2000" b="1" dirty="0" smtClean="0">
                <a:solidFill>
                  <a:srgbClr val="E7E6E6">
                    <a:lumMod val="25000"/>
                  </a:srgbClr>
                </a:solidFill>
              </a:rPr>
              <a:t>Д</a:t>
            </a:r>
            <a:r>
              <a:rPr lang="uk-UA" sz="2000" b="1" dirty="0" smtClean="0">
                <a:solidFill>
                  <a:srgbClr val="E7E6E6">
                    <a:lumMod val="25000"/>
                  </a:srgbClr>
                </a:solidFill>
              </a:rPr>
              <a:t>ІЇ, СИТУАЦІЇ, ДУМКИ, СПОГАДИ, МІСЦЯ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2000" b="1" dirty="0" smtClean="0">
                <a:solidFill>
                  <a:srgbClr val="E7E6E6">
                    <a:lumMod val="25000"/>
                  </a:srgbClr>
                </a:solidFill>
              </a:rPr>
              <a:t>СПІЛКУВАННЯ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2000" b="1" dirty="0" smtClean="0">
                <a:solidFill>
                  <a:srgbClr val="E7E6E6">
                    <a:lumMod val="25000"/>
                  </a:srgbClr>
                </a:solidFill>
              </a:rPr>
              <a:t>ОТРИМАННЯ НОВИХ ВРАЖЕНЬ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2000" b="1" dirty="0" smtClean="0">
                <a:solidFill>
                  <a:srgbClr val="E7E6E6">
                    <a:lumMod val="25000"/>
                  </a:srgbClr>
                </a:solidFill>
              </a:rPr>
              <a:t>ПІДТРИМКА ІНТЕРЕСІВ ТА ДРУЖБИ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2000" b="1" dirty="0" smtClean="0">
                <a:solidFill>
                  <a:srgbClr val="E7E6E6">
                    <a:lumMod val="25000"/>
                  </a:srgbClr>
                </a:solidFill>
              </a:rPr>
              <a:t>ПОЧУТТІВ, ТІЛЕСНИХ ВІДЧУТІВ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2000" b="1" dirty="0" smtClean="0">
                <a:solidFill>
                  <a:srgbClr val="E7E6E6">
                    <a:lumMod val="25000"/>
                  </a:srgbClr>
                </a:solidFill>
              </a:rPr>
              <a:t>РОЗВИТКУ</a:t>
            </a:r>
            <a:endParaRPr lang="ru-RU" sz="2000" b="1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6472" y="3555854"/>
            <a:ext cx="4211972" cy="545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E7E6E6">
                    <a:lumMod val="50000"/>
                  </a:srgbClr>
                </a:solidFill>
                <a:latin typeface="Gardens CM" panose="020B0502040204020203" pitchFamily="34" charset="0"/>
              </a:rPr>
              <a:t>негативні зміни в процесі отримання знань або настрої</a:t>
            </a:r>
            <a:endParaRPr lang="ru-RU" sz="3200" b="1" dirty="0">
              <a:solidFill>
                <a:srgbClr val="E7E6E6">
                  <a:lumMod val="50000"/>
                </a:srgbClr>
              </a:solidFill>
              <a:latin typeface="Gardens CM" panose="020B0502040204020203" pitchFamily="34" charset="0"/>
            </a:endParaRPr>
          </a:p>
        </p:txBody>
      </p:sp>
      <p:cxnSp>
        <p:nvCxnSpPr>
          <p:cNvPr id="13" name="Пряма сполучна лінія 12"/>
          <p:cNvCxnSpPr/>
          <p:nvPr/>
        </p:nvCxnSpPr>
        <p:spPr>
          <a:xfrm>
            <a:off x="318083" y="4067583"/>
            <a:ext cx="5499696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Объект 2"/>
          <p:cNvSpPr txBox="1">
            <a:spLocks/>
          </p:cNvSpPr>
          <p:nvPr/>
        </p:nvSpPr>
        <p:spPr>
          <a:xfrm>
            <a:off x="359679" y="4088237"/>
            <a:ext cx="5378391" cy="2397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E6E6">
                  <a:lumMod val="25000"/>
                </a:srgbClr>
              </a:buClr>
            </a:pPr>
            <a:r>
              <a:rPr lang="uk-UA" sz="1800" b="1" dirty="0" smtClean="0">
                <a:solidFill>
                  <a:srgbClr val="E7E6E6">
                    <a:lumMod val="25000"/>
                  </a:srgbClr>
                </a:solidFill>
              </a:rPr>
              <a:t>РОЗЛАДИ ПАМ’ЯТІ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800" b="1" dirty="0" smtClean="0">
                <a:solidFill>
                  <a:srgbClr val="E7E6E6">
                    <a:lumMod val="25000"/>
                  </a:srgbClr>
                </a:solidFill>
              </a:rPr>
              <a:t>ПЕСИМІЗМ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800" b="1" dirty="0" smtClean="0">
                <a:solidFill>
                  <a:srgbClr val="E7E6E6">
                    <a:lumMod val="25000"/>
                  </a:srgbClr>
                </a:solidFill>
              </a:rPr>
              <a:t>ВТРАТА ДОВІРИ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800" b="1" dirty="0" smtClean="0">
                <a:solidFill>
                  <a:srgbClr val="E7E6E6">
                    <a:lumMod val="25000"/>
                  </a:srgbClr>
                </a:solidFill>
              </a:rPr>
              <a:t>ПОРУШЕННЯ В НАВЧАННІ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800" b="1" dirty="0" smtClean="0">
                <a:solidFill>
                  <a:srgbClr val="E7E6E6">
                    <a:lumMod val="25000"/>
                  </a:srgbClr>
                </a:solidFill>
              </a:rPr>
              <a:t>ВТРАТА ІНТЕРЕСУ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800" b="1" dirty="0" smtClean="0">
                <a:solidFill>
                  <a:srgbClr val="E7E6E6">
                    <a:lumMod val="25000"/>
                  </a:srgbClr>
                </a:solidFill>
              </a:rPr>
              <a:t>СПОТВОРЕННЯ ПІЗНАННЯ \ ПРОЦЕС ОТРИМАННЯ ЗНАНЬ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59555" y="3529610"/>
            <a:ext cx="4211972" cy="545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E7E6E6">
                    <a:lumMod val="50000"/>
                  </a:srgbClr>
                </a:solidFill>
                <a:latin typeface="Gardens CM" panose="020B0502040204020203" pitchFamily="34" charset="0"/>
              </a:rPr>
              <a:t>гіперзбудження</a:t>
            </a:r>
            <a:endParaRPr lang="ru-RU" sz="3200" b="1" dirty="0">
              <a:solidFill>
                <a:srgbClr val="E7E6E6">
                  <a:lumMod val="50000"/>
                </a:srgbClr>
              </a:solidFill>
              <a:latin typeface="Gardens CM" panose="020B0502040204020203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425312" y="4101139"/>
            <a:ext cx="5906505" cy="25009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E6E6">
                  <a:lumMod val="25000"/>
                </a:srgbClr>
              </a:buClr>
            </a:pPr>
            <a:r>
              <a:rPr lang="uk-UA" sz="1200" b="1" dirty="0" smtClean="0">
                <a:solidFill>
                  <a:srgbClr val="E7E6E6">
                    <a:lumMod val="25000"/>
                  </a:srgbClr>
                </a:solidFill>
              </a:rPr>
              <a:t>КОНТРОЛЬ ПОВЕДІНКИ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200" b="1" dirty="0" smtClean="0">
                <a:solidFill>
                  <a:srgbClr val="E7E6E6">
                    <a:lumMod val="25000"/>
                  </a:srgbClr>
                </a:solidFill>
              </a:rPr>
              <a:t>БЕЗСОННЯ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200" b="1" dirty="0" smtClean="0">
                <a:solidFill>
                  <a:srgbClr val="E7E6E6">
                    <a:lumMod val="25000"/>
                  </a:srgbClr>
                </a:solidFill>
              </a:rPr>
              <a:t>ПОРУШЕННЯ СНУ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200" b="1" dirty="0" smtClean="0">
                <a:solidFill>
                  <a:srgbClr val="E7E6E6">
                    <a:lumMod val="25000"/>
                  </a:srgbClr>
                </a:solidFill>
              </a:rPr>
              <a:t>НЕРВОВІСТЬ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200" b="1" dirty="0" smtClean="0">
                <a:solidFill>
                  <a:srgbClr val="E7E6E6">
                    <a:lumMod val="25000"/>
                  </a:srgbClr>
                </a:solidFill>
              </a:rPr>
              <a:t>ДРАТІВЛИВІСТЬ, АГРЕСИВНІСТЬ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200" b="1" dirty="0" smtClean="0">
                <a:solidFill>
                  <a:srgbClr val="E7E6E6">
                    <a:lumMod val="25000"/>
                  </a:srgbClr>
                </a:solidFill>
              </a:rPr>
              <a:t>ШВИДКІ ЗМІНИ НАСТРОЮ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200" b="1" dirty="0" smtClean="0">
                <a:solidFill>
                  <a:srgbClr val="E7E6E6">
                    <a:lumMod val="25000"/>
                  </a:srgbClr>
                </a:solidFill>
              </a:rPr>
              <a:t>ГІПЕРАКТИВНІСТЬ</a:t>
            </a:r>
          </a:p>
          <a:p>
            <a:pPr>
              <a:buClr>
                <a:srgbClr val="E7E6E6">
                  <a:lumMod val="25000"/>
                </a:srgbClr>
              </a:buClr>
            </a:pPr>
            <a:r>
              <a:rPr lang="uk-UA" sz="1200" b="1" dirty="0" smtClean="0">
                <a:solidFill>
                  <a:srgbClr val="E7E6E6">
                    <a:lumMod val="25000"/>
                  </a:srgbClr>
                </a:solidFill>
              </a:rPr>
              <a:t>ТРУДНОЩІ З КОНЦЕНТРАЦІЄЮ УВАГИ \ СИНДРОМ ДЕФІЦИТУ УВАГИ</a:t>
            </a:r>
          </a:p>
        </p:txBody>
      </p:sp>
    </p:spTree>
    <p:extLst>
      <p:ext uri="{BB962C8B-B14F-4D97-AF65-F5344CB8AC3E}">
        <p14:creationId xmlns:p14="http://schemas.microsoft.com/office/powerpoint/2010/main" val="36898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158" y="2740235"/>
            <a:ext cx="3893844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Gardens CM" panose="020B0502040204020203" pitchFamily="34" charset="0"/>
              </a:rPr>
              <a:t>ДОШКІЛЬНЯТА (1-5 РОКІВ)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ardens CM" panose="020B0502040204020203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09552" y="1432181"/>
            <a:ext cx="58282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итина смокче свій великий палець, страждає від нічного енурезу, боїться темряви, боїться тварин, завжди слідує за батьками показником допомоги, страждає нічними страхами, втрачає контроль над сечовипусканням/спорожненням кишечника, страждає від запору, у нього утруднена мова, він втрачає апетит або, навпаки, їсть надто багато</a:t>
            </a:r>
            <a:endParaRPr lang="uk-UA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5689600" y="1078303"/>
            <a:ext cx="6068204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5528345" y="317358"/>
            <a:ext cx="2170712" cy="83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E7E6E6">
                    <a:lumMod val="50000"/>
                  </a:srgbClr>
                </a:solidFill>
                <a:latin typeface="Gardens CM" panose="020B0502040204020203" pitchFamily="34" charset="0"/>
                <a:cs typeface="MV Boli" panose="02000500030200090000" pitchFamily="2" charset="0"/>
              </a:rPr>
              <a:t>реакції</a:t>
            </a:r>
            <a:endParaRPr lang="ru-RU" sz="3600" b="1" dirty="0">
              <a:solidFill>
                <a:srgbClr val="E7E6E6">
                  <a:lumMod val="50000"/>
                </a:srgbClr>
              </a:solidFill>
              <a:latin typeface="Gardens CM" panose="020B0502040204020203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158" y="2740235"/>
            <a:ext cx="389384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Gardens CM" panose="020B0502040204020203" pitchFamily="34" charset="0"/>
              </a:rPr>
              <a:t>МОЛОДШИЙ ШКІЛЬНИЙ ВІК (5-11 РОКІВ)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ardens CM" panose="020B0502040204020203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09552" y="1432181"/>
            <a:ext cx="58282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д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итина дратівлива, плаксива, веде себе агресивно вдома або в школі, відкрито воює з молодшими дітьми в сім'ї за увагу з боку батьків, страждає від нічних страхів та кошмарів, боїться темряви, ухиляється від відвідування школи, ухиляється від спілкування з однолітками, втрачає інтерес та здатність зосередитись під час занять</a:t>
            </a:r>
            <a:endParaRPr lang="uk-UA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5689600" y="1078303"/>
            <a:ext cx="6068204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5528345" y="317358"/>
            <a:ext cx="2170712" cy="83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E7E6E6">
                    <a:lumMod val="50000"/>
                  </a:srgbClr>
                </a:solidFill>
                <a:latin typeface="Gardens CM" panose="020B0502040204020203" pitchFamily="34" charset="0"/>
                <a:cs typeface="MV Boli" panose="02000500030200090000" pitchFamily="2" charset="0"/>
              </a:rPr>
              <a:t>реакції</a:t>
            </a:r>
            <a:endParaRPr lang="ru-RU" sz="3600" b="1" dirty="0">
              <a:solidFill>
                <a:srgbClr val="E7E6E6">
                  <a:lumMod val="50000"/>
                </a:srgbClr>
              </a:solidFill>
              <a:latin typeface="Gardens CM" panose="020B0502040204020203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85" y="2715068"/>
            <a:ext cx="498039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Gardens CM" panose="020B0502040204020203" pitchFamily="34" charset="0"/>
              </a:rPr>
              <a:t>ПЕРЕДПІДЛІТКОВИЙ ВІК </a:t>
            </a:r>
            <a:b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Gardens CM" panose="020B0502040204020203" pitchFamily="34" charset="0"/>
              </a:rPr>
            </a:b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Gardens CM" panose="020B0502040204020203" pitchFamily="34" charset="0"/>
              </a:rPr>
              <a:t>(11-14 РОКІВ)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ardens CM" panose="020B0502040204020203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09552" y="1432181"/>
            <a:ext cx="58282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розлади сну та апетиту, бунт у домі, відмова виконувати домашні обов'язки, проблеми у школі (бійки, замикання у собі, відсутність інтересу до навчання, вимоги уваги до себе), проблеми зі здоров'ям та скарги на здоров'я, втрата інтересу до спілкування з однолітками</a:t>
            </a:r>
            <a:endParaRPr lang="uk-UA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5689600" y="1078303"/>
            <a:ext cx="6068204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5528345" y="317358"/>
            <a:ext cx="2170712" cy="83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E7E6E6">
                    <a:lumMod val="50000"/>
                  </a:srgbClr>
                </a:solidFill>
                <a:latin typeface="Gardens CM" panose="020B0502040204020203" pitchFamily="34" charset="0"/>
                <a:cs typeface="MV Boli" panose="02000500030200090000" pitchFamily="2" charset="0"/>
              </a:rPr>
              <a:t>реакції</a:t>
            </a:r>
            <a:endParaRPr lang="ru-RU" sz="3600" b="1" dirty="0">
              <a:solidFill>
                <a:srgbClr val="E7E6E6">
                  <a:lumMod val="50000"/>
                </a:srgbClr>
              </a:solidFill>
              <a:latin typeface="Gardens CM" panose="020B0502040204020203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158" y="2740235"/>
            <a:ext cx="3893844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Gardens CM" panose="020B0502040204020203" pitchFamily="34" charset="0"/>
              </a:rPr>
              <a:t>ПІДЛІТКИ    (14-18 РОКІВ)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ardens CM" panose="020B0502040204020203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09552" y="1432181"/>
            <a:ext cx="58282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психосоматичні симптоми (висипи, розлади кишечника, головні болі, астма), розлади сну та апетиту, іпохондрія (нав'язлива занепокоєність власним здоров'ям, зазвичай зосереджена на певному симптомі), аменорея або </a:t>
            </a:r>
            <a:r>
              <a:rPr lang="uk-UA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дисменорея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збудження або зниження енергії, , безвідповідальна чи делінквентна поведінка, зниження бунтарства проти батьківського контролю, зниження здатності зосередитись</a:t>
            </a:r>
            <a:endParaRPr lang="uk-UA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5689600" y="1078303"/>
            <a:ext cx="6068204" cy="0"/>
          </a:xfrm>
          <a:prstGeom prst="line">
            <a:avLst/>
          </a:prstGeom>
          <a:ln w="19050" cmpd="dbl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5528345" y="317358"/>
            <a:ext cx="2170712" cy="83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E7E6E6">
                    <a:lumMod val="50000"/>
                  </a:srgbClr>
                </a:solidFill>
                <a:latin typeface="Gardens CM" panose="020B0502040204020203" pitchFamily="34" charset="0"/>
                <a:cs typeface="MV Boli" panose="02000500030200090000" pitchFamily="2" charset="0"/>
              </a:rPr>
              <a:t>реакції</a:t>
            </a:r>
            <a:endParaRPr lang="ru-RU" sz="3600" b="1" dirty="0">
              <a:solidFill>
                <a:srgbClr val="E7E6E6">
                  <a:lumMod val="50000"/>
                </a:srgbClr>
              </a:solidFill>
              <a:latin typeface="Gardens CM" panose="020B0502040204020203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1862" y="2754643"/>
            <a:ext cx="4165122" cy="118683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Gardens CM" panose="020B0502040204020203" pitchFamily="34" charset="0"/>
              </a:rPr>
              <a:t>КОМПОНЕНТИ СТІЙКОСТІ ДО СТРЕСУ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Gardens CM" panose="020B0502040204020203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3407129" y="832710"/>
          <a:ext cx="9914589" cy="519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83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/>
          </p:nvPr>
        </p:nvGraphicFramePr>
        <p:xfrm>
          <a:off x="426720" y="416561"/>
          <a:ext cx="11338560" cy="6069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4640"/>
                <a:gridCol w="2834640"/>
                <a:gridCol w="2834640"/>
                <a:gridCol w="2834640"/>
              </a:tblGrid>
              <a:tr h="859246">
                <a:tc gridSpan="4"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Gardens CM" panose="020B0502040204020203" pitchFamily="34" charset="0"/>
                        </a:rPr>
                        <a:t>приємні</a:t>
                      </a:r>
                      <a:r>
                        <a:rPr lang="uk-UA" sz="40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Gardens CM" panose="020B0502040204020203" pitchFamily="34" charset="0"/>
                        </a:rPr>
                        <a:t> активності, які можна планувати</a:t>
                      </a:r>
                      <a:endParaRPr lang="ru-RU" sz="4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Gardens CM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9246">
                <a:tc>
                  <a:txBody>
                    <a:bodyPr/>
                    <a:lstStyle/>
                    <a:p>
                      <a:pPr algn="ctr"/>
                      <a:r>
                        <a:rPr lang="uk-UA" b="1" noProof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СПРАВИ</a:t>
                      </a:r>
                      <a:r>
                        <a:rPr lang="uk-UA" b="1" baseline="0" noProof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 </a:t>
                      </a:r>
                      <a:r>
                        <a:rPr lang="uk-UA" b="1" noProof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 ВДОМА</a:t>
                      </a:r>
                      <a:endParaRPr lang="uk-UA" b="1" noProof="0" dirty="0">
                        <a:solidFill>
                          <a:srgbClr val="FFD558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noProof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СПРАВИ</a:t>
                      </a:r>
                      <a:r>
                        <a:rPr lang="uk-UA" b="1" baseline="0" noProof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 </a:t>
                      </a:r>
                      <a:r>
                        <a:rPr lang="uk-UA" b="1" noProof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 НА ВУЛИЦІ</a:t>
                      </a:r>
                      <a:endParaRPr lang="uk-UA" b="1" noProof="0" dirty="0">
                        <a:solidFill>
                          <a:srgbClr val="FFD558"/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noProof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СПРАВИ</a:t>
                      </a:r>
                      <a:r>
                        <a:rPr lang="uk-UA" b="1" baseline="0" noProof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 </a:t>
                      </a:r>
                      <a:r>
                        <a:rPr lang="uk-UA" b="1" noProof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 З</a:t>
                      </a:r>
                      <a:r>
                        <a:rPr lang="uk-UA" b="1" baseline="0" noProof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 </a:t>
                      </a:r>
                      <a:r>
                        <a:rPr lang="uk-UA" b="1" noProof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 ІНШИМИ</a:t>
                      </a:r>
                      <a:endParaRPr lang="uk-UA" b="1" noProof="0" dirty="0">
                        <a:solidFill>
                          <a:srgbClr val="FFD558"/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D558"/>
                          </a:solidFill>
                          <a:latin typeface="+mn-lt"/>
                        </a:rPr>
                        <a:t>СПРАВИ</a:t>
                      </a:r>
                      <a:r>
                        <a:rPr lang="uk-UA" b="1" baseline="0" dirty="0" smtClean="0">
                          <a:solidFill>
                            <a:srgbClr val="FFD558"/>
                          </a:solidFill>
                          <a:latin typeface="+mn-lt"/>
                        </a:rPr>
                        <a:t> ПО ВІДНОВЛЕННЮ</a:t>
                      </a:r>
                      <a:endParaRPr lang="ru-RU" b="1" dirty="0">
                        <a:solidFill>
                          <a:srgbClr val="FFD558"/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9246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МАЛЮВАТИ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ГУЛЯТИ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З ТВАРИНКОЮ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ЖАРТУВАТИ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ПРИБИРАТИ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В ПАРКУ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9246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СПІВАТИ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БІГАТИ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ГОВОРИТИ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З ДРУГОМ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ПІКЛУВАТИСЬ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ПРО МОЛОДШИХ СЕСТРУ / БРАТА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9246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ГРАТИ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НА ІНСТРУМЕНТІ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ГУЛЯТИ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В ПАРКУ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ГОВОРИТИ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З ДОРОСЛИМ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ВІДРЕМОНТУВАТИ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ДИТЯЧІЙ МАЙДАНЧИК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9246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СЛУХАТИ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МУЗИКУ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ГРАТИ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В М'ЯЧ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ГРАТИ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В ІГРИ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ДОПОМОГТИ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ВОЛОНТЕРАМ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9246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ГРАТИ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НА КОМП’ЮТЕРІ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ПЛАВАТИ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ПОЗНАЙОМИТИСЬ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З НОВОЮ ЛЮДИНОЮ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ПРИГЛЯНУ</a:t>
                      </a:r>
                      <a:r>
                        <a:rPr lang="uk-UA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</a:rPr>
                        <a:t> ЗА ТВАРИНКАМИ ДРУГА</a:t>
                      </a:r>
                      <a:endParaRPr lang="uk-UA" noProof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FFD5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3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8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707</Words>
  <Application>Microsoft Office PowerPoint</Application>
  <PresentationFormat>Широкоэкранный</PresentationFormat>
  <Paragraphs>105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31" baseType="lpstr">
      <vt:lpstr>Arial</vt:lpstr>
      <vt:lpstr>Calibri</vt:lpstr>
      <vt:lpstr>Calibri Light</vt:lpstr>
      <vt:lpstr>Gardens CM</vt:lpstr>
      <vt:lpstr>MV Boli</vt:lpstr>
      <vt:lpstr>Trebuchet MS</vt:lpstr>
      <vt:lpstr>Wingdings 3</vt:lpstr>
      <vt:lpstr>Грань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Вікові особливості реакції дітей на надзвичайні ситуації.</vt:lpstr>
      <vt:lpstr>травма та діти</vt:lpstr>
      <vt:lpstr>переживання знову</vt:lpstr>
      <vt:lpstr>ДОШКІЛЬНЯТА (1-5 РОКІВ)</vt:lpstr>
      <vt:lpstr>МОЛОДШИЙ ШКІЛЬНИЙ ВІК (5-11 РОКІВ)</vt:lpstr>
      <vt:lpstr>ПЕРЕДПІДЛІТКОВИЙ ВІК  (11-14 РОКІВ)</vt:lpstr>
      <vt:lpstr>ПІДЛІТКИ    (14-18 РОКІВ)</vt:lpstr>
      <vt:lpstr>КОМПОНЕНТИ СТІЙКОСТІ ДО СТРЕСУ</vt:lpstr>
      <vt:lpstr>Презентация PowerPoint</vt:lpstr>
      <vt:lpstr>Презентация PowerPoint</vt:lpstr>
      <vt:lpstr>що посилює прив’язаність?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Вікові особливості реакції дітей на надзвичайні ситуації.</dc:title>
  <dc:creator>Учетная запись Майкрософт</dc:creator>
  <cp:lastModifiedBy>Учетная запись Майкрософт</cp:lastModifiedBy>
  <cp:revision>2</cp:revision>
  <dcterms:created xsi:type="dcterms:W3CDTF">2022-09-08T18:50:56Z</dcterms:created>
  <dcterms:modified xsi:type="dcterms:W3CDTF">2022-09-08T19:04:06Z</dcterms:modified>
</cp:coreProperties>
</file>