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6858000" cx="9144000"/>
  <p:notesSz cx="6858000" cy="9144000"/>
  <p:embeddedFontLst>
    <p:embeddedFont>
      <p:font typeface="Libre Franklin"/>
      <p:regular r:id="rId41"/>
      <p:bold r:id="rId42"/>
      <p:italic r:id="rId43"/>
      <p:boldItalic r:id="rId44"/>
    </p:embeddedFont>
    <p:embeddedFont>
      <p:font typeface="Libre Franklin Medium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9" roundtripDataSignature="AMtx7miHsX3qUr+ss/3MOzKzxD/+l0ck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LibreFranklin-bold.fntdata"/><Relationship Id="rId41" Type="http://schemas.openxmlformats.org/officeDocument/2006/relationships/font" Target="fonts/LibreFranklin-regular.fntdata"/><Relationship Id="rId44" Type="http://schemas.openxmlformats.org/officeDocument/2006/relationships/font" Target="fonts/LibreFranklin-boldItalic.fntdata"/><Relationship Id="rId43" Type="http://schemas.openxmlformats.org/officeDocument/2006/relationships/font" Target="fonts/LibreFranklin-italic.fntdata"/><Relationship Id="rId46" Type="http://schemas.openxmlformats.org/officeDocument/2006/relationships/font" Target="fonts/LibreFranklinMedium-bold.fntdata"/><Relationship Id="rId45" Type="http://schemas.openxmlformats.org/officeDocument/2006/relationships/font" Target="fonts/LibreFranklin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ibreFranklinMedium-boldItalic.fntdata"/><Relationship Id="rId47" Type="http://schemas.openxmlformats.org/officeDocument/2006/relationships/font" Target="fonts/LibreFranklinMedium-italic.fntdata"/><Relationship Id="rId49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0620105102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062010510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0620105102_3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0620105102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0620105102_3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0620105102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0620105102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062010510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0620105102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062010510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3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5" name="Google Shape;15;p33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6" name="Google Shape;16;p33"/>
          <p:cNvSpPr txBox="1"/>
          <p:nvPr>
            <p:ph idx="1" type="subTitle"/>
          </p:nvPr>
        </p:nvSpPr>
        <p:spPr>
          <a:xfrm>
            <a:off x="7010400" y="2052960"/>
            <a:ext cx="19812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FFFFFF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" name="Google Shape;17;p33"/>
          <p:cNvSpPr txBox="1"/>
          <p:nvPr>
            <p:ph idx="10" type="dt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3"/>
          <p:cNvSpPr txBox="1"/>
          <p:nvPr>
            <p:ph idx="12" type="sldNum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19" name="Google Shape;19;p33"/>
          <p:cNvSpPr txBox="1"/>
          <p:nvPr>
            <p:ph idx="11" type="ftr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3"/>
          <p:cNvSpPr txBox="1"/>
          <p:nvPr>
            <p:ph type="title"/>
          </p:nvPr>
        </p:nvSpPr>
        <p:spPr>
          <a:xfrm>
            <a:off x="457200" y="2052960"/>
            <a:ext cx="6324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ibre Franklin Medium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2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2"/>
          <p:cNvSpPr txBox="1"/>
          <p:nvPr>
            <p:ph idx="1" type="body"/>
          </p:nvPr>
        </p:nvSpPr>
        <p:spPr>
          <a:xfrm rot="5400000">
            <a:off x="2381242" y="-281171"/>
            <a:ext cx="4407408" cy="84078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3" name="Google Shape;83;p42"/>
          <p:cNvSpPr txBox="1"/>
          <p:nvPr>
            <p:ph idx="10" type="dt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2"/>
          <p:cNvSpPr txBox="1"/>
          <p:nvPr>
            <p:ph idx="11" type="ftr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2"/>
          <p:cNvSpPr txBox="1"/>
          <p:nvPr>
            <p:ph idx="12" type="sldNum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3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88" name="Google Shape;88;p43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89" name="Google Shape;89;p43"/>
          <p:cNvSpPr txBox="1"/>
          <p:nvPr>
            <p:ph type="title"/>
          </p:nvPr>
        </p:nvSpPr>
        <p:spPr>
          <a:xfrm rot="5400000">
            <a:off x="5075237" y="2362201"/>
            <a:ext cx="5851525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3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91" name="Google Shape;91;p43"/>
          <p:cNvSpPr txBox="1"/>
          <p:nvPr>
            <p:ph idx="10" type="dt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3"/>
          <p:cNvSpPr txBox="1"/>
          <p:nvPr>
            <p:ph idx="11" type="ftr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3"/>
          <p:cNvSpPr txBox="1"/>
          <p:nvPr>
            <p:ph idx="12" type="sldNum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 txBox="1"/>
          <p:nvPr>
            <p:ph idx="1" type="body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3" name="Google Shape;23;p34"/>
          <p:cNvSpPr txBox="1"/>
          <p:nvPr>
            <p:ph idx="10" type="dt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4"/>
          <p:cNvSpPr txBox="1"/>
          <p:nvPr>
            <p:ph idx="11" type="ftr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4"/>
          <p:cNvSpPr txBox="1"/>
          <p:nvPr>
            <p:ph idx="12" type="sldNum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26" name="Google Shape;26;p34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 txBox="1"/>
          <p:nvPr>
            <p:ph idx="10" type="dt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5"/>
          <p:cNvSpPr txBox="1"/>
          <p:nvPr>
            <p:ph idx="11" type="ftr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5"/>
          <p:cNvSpPr txBox="1"/>
          <p:nvPr>
            <p:ph idx="12" type="sldNum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31" name="Google Shape;31;p35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6"/>
          <p:cNvSpPr txBox="1"/>
          <p:nvPr>
            <p:ph idx="1" type="body"/>
          </p:nvPr>
        </p:nvSpPr>
        <p:spPr>
          <a:xfrm>
            <a:off x="457200" y="1719072"/>
            <a:ext cx="4038600" cy="4407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◼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9pPr>
          </a:lstStyle>
          <a:p/>
        </p:txBody>
      </p:sp>
      <p:sp>
        <p:nvSpPr>
          <p:cNvPr id="34" name="Google Shape;34;p36"/>
          <p:cNvSpPr txBox="1"/>
          <p:nvPr>
            <p:ph idx="2" type="body"/>
          </p:nvPr>
        </p:nvSpPr>
        <p:spPr>
          <a:xfrm>
            <a:off x="4648200" y="1719072"/>
            <a:ext cx="4038600" cy="4407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◼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9pPr>
          </a:lstStyle>
          <a:p/>
        </p:txBody>
      </p:sp>
      <p:sp>
        <p:nvSpPr>
          <p:cNvPr id="35" name="Google Shape;35;p36"/>
          <p:cNvSpPr txBox="1"/>
          <p:nvPr>
            <p:ph idx="10" type="dt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6"/>
          <p:cNvSpPr txBox="1"/>
          <p:nvPr>
            <p:ph idx="11" type="ftr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6"/>
          <p:cNvSpPr txBox="1"/>
          <p:nvPr>
            <p:ph idx="12" type="sldNum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38" name="Google Shape;38;p36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7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1" name="Google Shape;41;p3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2" name="Google Shape;42;p37"/>
          <p:cNvSpPr txBox="1"/>
          <p:nvPr>
            <p:ph idx="1" type="body"/>
          </p:nvPr>
        </p:nvSpPr>
        <p:spPr>
          <a:xfrm>
            <a:off x="7162799" y="2892277"/>
            <a:ext cx="1600201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" name="Google Shape;43;p37"/>
          <p:cNvSpPr txBox="1"/>
          <p:nvPr>
            <p:ph idx="10" type="dt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7"/>
          <p:cNvSpPr txBox="1"/>
          <p:nvPr>
            <p:ph idx="12" type="sldNum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45" name="Google Shape;45;p37"/>
          <p:cNvSpPr txBox="1"/>
          <p:nvPr>
            <p:ph idx="11" type="ftr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7"/>
          <p:cNvSpPr txBox="1"/>
          <p:nvPr>
            <p:ph type="title"/>
          </p:nvPr>
        </p:nvSpPr>
        <p:spPr>
          <a:xfrm>
            <a:off x="381000" y="2892277"/>
            <a:ext cx="632460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ibre Franklin Medium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 txBox="1"/>
          <p:nvPr>
            <p:ph idx="1" type="body"/>
          </p:nvPr>
        </p:nvSpPr>
        <p:spPr>
          <a:xfrm>
            <a:off x="457200" y="1722438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8"/>
          <p:cNvSpPr txBox="1"/>
          <p:nvPr>
            <p:ph idx="2" type="body"/>
          </p:nvPr>
        </p:nvSpPr>
        <p:spPr>
          <a:xfrm>
            <a:off x="457200" y="2438399"/>
            <a:ext cx="4040188" cy="3687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◼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50" name="Google Shape;50;p38"/>
          <p:cNvSpPr txBox="1"/>
          <p:nvPr>
            <p:ph idx="3" type="body"/>
          </p:nvPr>
        </p:nvSpPr>
        <p:spPr>
          <a:xfrm>
            <a:off x="4645025" y="1722438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38"/>
          <p:cNvSpPr txBox="1"/>
          <p:nvPr>
            <p:ph idx="4" type="body"/>
          </p:nvPr>
        </p:nvSpPr>
        <p:spPr>
          <a:xfrm>
            <a:off x="4645025" y="2438399"/>
            <a:ext cx="4041775" cy="3687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◼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52" name="Google Shape;52;p38"/>
          <p:cNvSpPr txBox="1"/>
          <p:nvPr>
            <p:ph idx="10" type="dt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8"/>
          <p:cNvSpPr txBox="1"/>
          <p:nvPr>
            <p:ph idx="11" type="ftr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8"/>
          <p:cNvSpPr txBox="1"/>
          <p:nvPr>
            <p:ph idx="12" type="sldNum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55" name="Google Shape;55;p38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8" name="Google Shape;58;p39"/>
          <p:cNvSpPr txBox="1"/>
          <p:nvPr>
            <p:ph idx="10" type="dt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9"/>
          <p:cNvSpPr txBox="1"/>
          <p:nvPr>
            <p:ph idx="11" type="ftr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9"/>
          <p:cNvSpPr txBox="1"/>
          <p:nvPr>
            <p:ph idx="12" type="sldNum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showMasterSp="0" type="objTx">
  <p:cSld name="OBJECT_WITH_CAPTION_TEXT">
    <p:bg>
      <p:bgPr>
        <a:solidFill>
          <a:schemeClr val="lt2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3" name="Google Shape;63;p40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4" name="Google Shape;64;p40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5" name="Google Shape;65;p40"/>
          <p:cNvSpPr txBox="1"/>
          <p:nvPr>
            <p:ph idx="1" type="body"/>
          </p:nvPr>
        </p:nvSpPr>
        <p:spPr>
          <a:xfrm>
            <a:off x="609600" y="304800"/>
            <a:ext cx="586740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◼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66" name="Google Shape;66;p40"/>
          <p:cNvSpPr txBox="1"/>
          <p:nvPr>
            <p:ph idx="2" type="body"/>
          </p:nvPr>
        </p:nvSpPr>
        <p:spPr>
          <a:xfrm>
            <a:off x="7159752" y="2130552"/>
            <a:ext cx="1673352" cy="2816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7" name="Google Shape;67;p40"/>
          <p:cNvSpPr txBox="1"/>
          <p:nvPr>
            <p:ph idx="10" type="dt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0"/>
          <p:cNvSpPr txBox="1"/>
          <p:nvPr>
            <p:ph idx="11" type="ftr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0"/>
          <p:cNvSpPr txBox="1"/>
          <p:nvPr>
            <p:ph idx="12" type="sldNum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70" name="Google Shape;70;p40"/>
          <p:cNvSpPr txBox="1"/>
          <p:nvPr>
            <p:ph type="title"/>
          </p:nvPr>
        </p:nvSpPr>
        <p:spPr>
          <a:xfrm>
            <a:off x="7159752" y="457200"/>
            <a:ext cx="1675660" cy="16733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ibre Franklin Medium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showMasterSp="0" type="picTx">
  <p:cSld name="PICTURE_WITH_CAPTION_TEXT">
    <p:bg>
      <p:bgPr>
        <a:solidFill>
          <a:schemeClr val="dk2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3" name="Google Shape;73;p41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4" name="Google Shape;74;p41"/>
          <p:cNvSpPr/>
          <p:nvPr>
            <p:ph idx="2" type="pic"/>
          </p:nvPr>
        </p:nvSpPr>
        <p:spPr>
          <a:xfrm>
            <a:off x="152400" y="152400"/>
            <a:ext cx="6705600" cy="65532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41"/>
          <p:cNvSpPr txBox="1"/>
          <p:nvPr>
            <p:ph idx="1" type="body"/>
          </p:nvPr>
        </p:nvSpPr>
        <p:spPr>
          <a:xfrm>
            <a:off x="7162800" y="2133600"/>
            <a:ext cx="1676400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6" name="Google Shape;76;p41"/>
          <p:cNvSpPr txBox="1"/>
          <p:nvPr>
            <p:ph idx="10" type="dt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1"/>
          <p:cNvSpPr txBox="1"/>
          <p:nvPr>
            <p:ph idx="11" type="ftr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1"/>
          <p:cNvSpPr txBox="1"/>
          <p:nvPr>
            <p:ph idx="12" type="sldNum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79" name="Google Shape;79;p41"/>
          <p:cNvSpPr txBox="1"/>
          <p:nvPr>
            <p:ph type="title"/>
          </p:nvPr>
        </p:nvSpPr>
        <p:spPr>
          <a:xfrm>
            <a:off x="7162800" y="460248"/>
            <a:ext cx="1676400" cy="16733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ibre Franklin Medium"/>
              <a:buNone/>
              <a:defRPr sz="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" name="Google Shape;7;p32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8" name="Google Shape;8;p32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  <a:defRPr b="0" i="0" sz="32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32"/>
          <p:cNvSpPr txBox="1"/>
          <p:nvPr>
            <p:ph idx="1" type="body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◼"/>
              <a:defRPr b="0" i="0" sz="20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-311150" lvl="4" marL="2286000" marR="0" rtl="0" algn="l">
              <a:spcBef>
                <a:spcPts val="26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Noto Sans Symbols"/>
              <a:buChar char="▪"/>
              <a:defRPr b="0" i="0" sz="13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10" name="Google Shape;10;p32"/>
          <p:cNvSpPr txBox="1"/>
          <p:nvPr>
            <p:ph idx="10" type="dt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11" name="Google Shape;11;p32"/>
          <p:cNvSpPr txBox="1"/>
          <p:nvPr>
            <p:ph idx="11" type="ftr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12" name="Google Shape;12;p32"/>
          <p:cNvSpPr txBox="1"/>
          <p:nvPr>
            <p:ph idx="12" type="sldNum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22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metodportal.net/node/5434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28.png"/><Relationship Id="rId5" Type="http://schemas.openxmlformats.org/officeDocument/2006/relationships/image" Target="../media/image35.png"/><Relationship Id="rId6" Type="http://schemas.openxmlformats.org/officeDocument/2006/relationships/image" Target="../media/image25.png"/><Relationship Id="rId7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43.png"/><Relationship Id="rId7" Type="http://schemas.openxmlformats.org/officeDocument/2006/relationships/image" Target="../media/image46.png"/><Relationship Id="rId8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image" Target="../media/image52.png"/><Relationship Id="rId6" Type="http://schemas.openxmlformats.org/officeDocument/2006/relationships/image" Target="../media/image50.png"/><Relationship Id="rId7" Type="http://schemas.openxmlformats.org/officeDocument/2006/relationships/image" Target="../media/image49.png"/><Relationship Id="rId8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6.png"/><Relationship Id="rId4" Type="http://schemas.openxmlformats.org/officeDocument/2006/relationships/image" Target="../media/image59.png"/><Relationship Id="rId5" Type="http://schemas.openxmlformats.org/officeDocument/2006/relationships/image" Target="../media/image53.png"/><Relationship Id="rId6" Type="http://schemas.openxmlformats.org/officeDocument/2006/relationships/image" Target="../media/image60.png"/><Relationship Id="rId7" Type="http://schemas.openxmlformats.org/officeDocument/2006/relationships/image" Target="../media/image6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2.png"/><Relationship Id="rId4" Type="http://schemas.openxmlformats.org/officeDocument/2006/relationships/image" Target="../media/image64.png"/><Relationship Id="rId5" Type="http://schemas.openxmlformats.org/officeDocument/2006/relationships/image" Target="../media/image61.png"/><Relationship Id="rId6" Type="http://schemas.openxmlformats.org/officeDocument/2006/relationships/image" Target="../media/image65.png"/><Relationship Id="rId7" Type="http://schemas.openxmlformats.org/officeDocument/2006/relationships/image" Target="../media/image79.png"/><Relationship Id="rId8" Type="http://schemas.openxmlformats.org/officeDocument/2006/relationships/image" Target="../media/image6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8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Relationship Id="rId6" Type="http://schemas.openxmlformats.org/officeDocument/2006/relationships/image" Target="../media/image73.png"/><Relationship Id="rId7" Type="http://schemas.openxmlformats.org/officeDocument/2006/relationships/image" Target="../media/image6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9.png"/><Relationship Id="rId4" Type="http://schemas.openxmlformats.org/officeDocument/2006/relationships/image" Target="../media/image74.png"/><Relationship Id="rId5" Type="http://schemas.openxmlformats.org/officeDocument/2006/relationships/image" Target="../media/image7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canva.com/design/DAEv_Ud59q4/6bwWpv2yEgAQY3CMv2m6Xg/view?utm_content=DAEv_Ud59q4&amp;utm_campaign=designshare&amp;utm_medium=link&amp;utm_source=sharebutton" TargetMode="External"/><Relationship Id="rId4" Type="http://schemas.openxmlformats.org/officeDocument/2006/relationships/hyperlink" Target="https://www.canva.com/design/DAEwSj2cSWA/EJloRDMgAdCY4wwLsfsFVQ/view?utm_content=DAEwSj2cSWA&amp;utm_campaign=designshare&amp;utm_medium=link&amp;utm_source=sharebutton" TargetMode="External"/><Relationship Id="rId9" Type="http://schemas.openxmlformats.org/officeDocument/2006/relationships/image" Target="../media/image76.png"/><Relationship Id="rId5" Type="http://schemas.openxmlformats.org/officeDocument/2006/relationships/hyperlink" Target="https://www.canva.com/design/DAExZmfolq0/1pd9Kr2KXpE-WhUbMRO7dA/view?utm_content=DAExZmfolq0&amp;utm_campaign=designshare&amp;utm_medium=link&amp;utm_source=sharebutton" TargetMode="External"/><Relationship Id="rId6" Type="http://schemas.openxmlformats.org/officeDocument/2006/relationships/hyperlink" Target="https://www.canva.com/design/DAErZl3hiwo/r3wRVcU-6V8JeXLVwJtFow/view?utm_content=DAErZl3hiwo&amp;utm_campaign=designshare&amp;utm_medium=link&amp;utm_source=sharebutton" TargetMode="External"/><Relationship Id="rId7" Type="http://schemas.openxmlformats.org/officeDocument/2006/relationships/image" Target="../media/image70.png"/><Relationship Id="rId8" Type="http://schemas.openxmlformats.org/officeDocument/2006/relationships/image" Target="../media/image7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crosswordlabs.com/view/2021-11-23-541" TargetMode="External"/><Relationship Id="rId4" Type="http://schemas.openxmlformats.org/officeDocument/2006/relationships/hyperlink" Target="https://crosswordlabs.com/view/2021-11-23-541" TargetMode="External"/><Relationship Id="rId10" Type="http://schemas.openxmlformats.org/officeDocument/2006/relationships/image" Target="../media/image78.png"/><Relationship Id="rId9" Type="http://schemas.openxmlformats.org/officeDocument/2006/relationships/hyperlink" Target="https://learningapps.org/watch?v=pbgigbiut21" TargetMode="External"/><Relationship Id="rId5" Type="http://schemas.openxmlformats.org/officeDocument/2006/relationships/hyperlink" Target="https://crosswordlabs.com/view/2021-11-17-618" TargetMode="External"/><Relationship Id="rId6" Type="http://schemas.openxmlformats.org/officeDocument/2006/relationships/hyperlink" Target="https://wordwall.net/resource/25428941/%d0%bc%d0%b0%d0%b9%d1%81%d1%82%d0%b5%d1%80-%d0%ba%d0%be%d1%80%d0%b0%d0%b1%d0%bb%d1%8f" TargetMode="External"/><Relationship Id="rId7" Type="http://schemas.openxmlformats.org/officeDocument/2006/relationships/hyperlink" Target="https://wordwall.net/uk/resource/25237411/%d1%82%d0%b8%d0%b3%d1%80%d0%b8-%d1%96-%d0%bb%d0%be%d0%b2%d0%b8" TargetMode="External"/><Relationship Id="rId8" Type="http://schemas.openxmlformats.org/officeDocument/2006/relationships/hyperlink" Target="https://learningapps.org/watch?v=p3epi2nqt21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jigsawplanet.com/?rc=play&amp;pid=3dc783e8ee60" TargetMode="External"/><Relationship Id="rId4" Type="http://schemas.openxmlformats.org/officeDocument/2006/relationships/hyperlink" Target="https://www.canva.com/design/DAEvUwih7P0/C5PoheWGXE1GL0ozbP9qTg/view?utm_content=DAEvUwih7P0&amp;utm_campaign=designshare&amp;utm_medium=link&amp;utm_source=sharebutton" TargetMode="External"/><Relationship Id="rId9" Type="http://schemas.openxmlformats.org/officeDocument/2006/relationships/image" Target="../media/image80.png"/><Relationship Id="rId5" Type="http://schemas.openxmlformats.org/officeDocument/2006/relationships/hyperlink" Target="https://www.jigsawplanet.com/?rc=play&amp;pid=30afe4e6d9a3" TargetMode="External"/><Relationship Id="rId6" Type="http://schemas.openxmlformats.org/officeDocument/2006/relationships/hyperlink" Target="https://www.canva.com/design/DAEqpjKZipM/hVlj-1AYJUiap4tPIW39Rg/view?utm_content=DAEqpjKZipM&amp;utm_campaign=designshare&amp;utm_medium=link&amp;utm_source=sharebutton" TargetMode="External"/><Relationship Id="rId7" Type="http://schemas.openxmlformats.org/officeDocument/2006/relationships/hyperlink" Target="https://youtu.be/DZCcvEw30Kw" TargetMode="External"/><Relationship Id="rId8" Type="http://schemas.openxmlformats.org/officeDocument/2006/relationships/hyperlink" Target="https://youtu.be/DZCcvEw30Kw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5.png"/><Relationship Id="rId4" Type="http://schemas.openxmlformats.org/officeDocument/2006/relationships/image" Target="../media/image82.png"/><Relationship Id="rId5" Type="http://schemas.openxmlformats.org/officeDocument/2006/relationships/image" Target="../media/image86.png"/><Relationship Id="rId6" Type="http://schemas.openxmlformats.org/officeDocument/2006/relationships/image" Target="../media/image8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9.png"/><Relationship Id="rId4" Type="http://schemas.openxmlformats.org/officeDocument/2006/relationships/image" Target="../media/image83.png"/><Relationship Id="rId5" Type="http://schemas.openxmlformats.org/officeDocument/2006/relationships/image" Target="../media/image92.png"/><Relationship Id="rId6" Type="http://schemas.openxmlformats.org/officeDocument/2006/relationships/image" Target="../media/image91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0.png"/><Relationship Id="rId4" Type="http://schemas.openxmlformats.org/officeDocument/2006/relationships/image" Target="../media/image87.png"/><Relationship Id="rId5" Type="http://schemas.openxmlformats.org/officeDocument/2006/relationships/image" Target="../media/image95.png"/><Relationship Id="rId6" Type="http://schemas.openxmlformats.org/officeDocument/2006/relationships/image" Target="../media/image88.png"/><Relationship Id="rId7" Type="http://schemas.openxmlformats.org/officeDocument/2006/relationships/image" Target="../media/image9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Relationship Id="rId7" Type="http://schemas.openxmlformats.org/officeDocument/2006/relationships/image" Target="../media/image12.png"/><Relationship Id="rId8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 txBox="1"/>
          <p:nvPr>
            <p:ph idx="1" type="subTitle"/>
          </p:nvPr>
        </p:nvSpPr>
        <p:spPr>
          <a:xfrm>
            <a:off x="251520" y="3429000"/>
            <a:ext cx="6552728" cy="30243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25000" lnSpcReduction="2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uk-UA" sz="18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 </a:t>
            </a:r>
            <a:endParaRPr sz="105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uk-UA" sz="5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Освіта:</a:t>
            </a:r>
            <a:r>
              <a:rPr lang="uk-UA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5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Noto Sans Symbols"/>
              <a:buChar char="✔"/>
            </a:pPr>
            <a:r>
              <a:rPr lang="uk-UA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Запорізький державний університет у 1996р., філолог, викладач української мови та літератури;</a:t>
            </a:r>
            <a:endParaRPr sz="5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✔"/>
            </a:pPr>
            <a:r>
              <a:rPr lang="uk-UA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Запорізький національно технічний університет у 2003р., факультет післядипломної освіти; менеджер-економіст</a:t>
            </a:r>
            <a:endParaRPr sz="5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uk-UA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Категорія: вища, старший вчитель</a:t>
            </a:r>
            <a:endParaRPr sz="5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uk-UA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Стаж роботи: 22 роки</a:t>
            </a:r>
            <a:endParaRPr sz="5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uk-UA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Педагогічний стаж: 22 роки</a:t>
            </a:r>
            <a:endParaRPr sz="5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uk-UA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Посада: викладач української мови та літератури.</a:t>
            </a:r>
            <a:endParaRPr sz="5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95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99" name="Google Shape;99;p1"/>
          <p:cNvSpPr txBox="1"/>
          <p:nvPr>
            <p:ph type="title"/>
          </p:nvPr>
        </p:nvSpPr>
        <p:spPr>
          <a:xfrm>
            <a:off x="179512" y="188640"/>
            <a:ext cx="6624736" cy="3096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None/>
            </a:pPr>
            <a:br>
              <a:rPr lang="uk-UA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ПОРТФОЛІО</a:t>
            </a:r>
            <a:b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700">
                <a:latin typeface="Times New Roman"/>
                <a:ea typeface="Times New Roman"/>
                <a:cs typeface="Times New Roman"/>
                <a:sym typeface="Times New Roman"/>
              </a:rPr>
              <a:t>ВЧИТЕЛЯ УКРАЇНСЬКОЇ МОВИ ТА ЛІТЕРАТУРИ</a:t>
            </a:r>
            <a:br>
              <a:rPr lang="uk-UA"/>
            </a:br>
            <a:br>
              <a:rPr lang="uk-UA"/>
            </a:br>
            <a:r>
              <a:rPr lang="uk-UA" sz="4000">
                <a:latin typeface="Times New Roman"/>
                <a:ea typeface="Times New Roman"/>
                <a:cs typeface="Times New Roman"/>
                <a:sym typeface="Times New Roman"/>
              </a:rPr>
              <a:t>МИХАЙЛЕНКО АНЖЕЛИ ІВАНІВНИ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7242" y="188638"/>
            <a:ext cx="1908175" cy="19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"/>
          <p:cNvSpPr txBox="1"/>
          <p:nvPr>
            <p:ph type="title"/>
          </p:nvPr>
        </p:nvSpPr>
        <p:spPr>
          <a:xfrm>
            <a:off x="179512" y="188641"/>
            <a:ext cx="8784976" cy="12961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МОДЕЛЬ РОЗВИТКУ ТВОРЧОЇ ОСОБИСТОСТІ</a:t>
            </a:r>
            <a:endParaRPr sz="2400"/>
          </a:p>
        </p:txBody>
      </p:sp>
      <p:grpSp>
        <p:nvGrpSpPr>
          <p:cNvPr id="283" name="Google Shape;283;p10"/>
          <p:cNvGrpSpPr/>
          <p:nvPr/>
        </p:nvGrpSpPr>
        <p:grpSpPr>
          <a:xfrm>
            <a:off x="2286000" y="2174568"/>
            <a:ext cx="4572000" cy="3616860"/>
            <a:chOff x="0" y="38229"/>
            <a:chExt cx="4572000" cy="3616860"/>
          </a:xfrm>
        </p:grpSpPr>
        <p:sp>
          <p:nvSpPr>
            <p:cNvPr id="284" name="Google Shape;284;p10"/>
            <p:cNvSpPr/>
            <p:nvPr/>
          </p:nvSpPr>
          <p:spPr>
            <a:xfrm>
              <a:off x="0" y="38229"/>
              <a:ext cx="4572000" cy="56681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chemeClr val="accent3"/>
                </a:gs>
                <a:gs pos="90000">
                  <a:schemeClr val="accent3"/>
                </a:gs>
                <a:gs pos="100000">
                  <a:srgbClr val="878168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0"/>
            <p:cNvSpPr txBox="1"/>
            <p:nvPr/>
          </p:nvSpPr>
          <p:spPr>
            <a:xfrm>
              <a:off x="27669" y="65898"/>
              <a:ext cx="4516662" cy="5114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5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Відсутність критики невдалих творчих спроб</a:t>
              </a:r>
              <a:endParaRPr sz="15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0" y="648239"/>
              <a:ext cx="4572000" cy="56681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8F836E"/>
                </a:gs>
                <a:gs pos="90000">
                  <a:srgbClr val="8F836E"/>
                </a:gs>
                <a:gs pos="100000">
                  <a:srgbClr val="84796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0"/>
            <p:cNvSpPr txBox="1"/>
            <p:nvPr/>
          </p:nvSpPr>
          <p:spPr>
            <a:xfrm>
              <a:off x="27669" y="675908"/>
              <a:ext cx="4516662" cy="5114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5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Можливість для учня вибору та самостійної постановки задачі</a:t>
              </a:r>
              <a:endParaRPr sz="15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>
              <a:off x="0" y="1258249"/>
              <a:ext cx="4572000" cy="56681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8D7D6C"/>
                </a:gs>
                <a:gs pos="90000">
                  <a:srgbClr val="8D7D6C"/>
                </a:gs>
                <a:gs pos="100000">
                  <a:srgbClr val="827464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0"/>
            <p:cNvSpPr txBox="1"/>
            <p:nvPr/>
          </p:nvSpPr>
          <p:spPr>
            <a:xfrm>
              <a:off x="27669" y="1285918"/>
              <a:ext cx="4516662" cy="5114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В</a:t>
              </a:r>
              <a:r>
                <a:rPr b="0" i="0" lang="uk-UA" sz="15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рахування інтересів учня</a:t>
              </a:r>
              <a:endParaRPr sz="15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0" y="1868259"/>
              <a:ext cx="4572000" cy="56681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8A796C"/>
                </a:gs>
                <a:gs pos="90000">
                  <a:srgbClr val="8A796C"/>
                </a:gs>
                <a:gs pos="100000">
                  <a:srgbClr val="807064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0"/>
            <p:cNvSpPr txBox="1"/>
            <p:nvPr/>
          </p:nvSpPr>
          <p:spPr>
            <a:xfrm>
              <a:off x="27669" y="1895928"/>
              <a:ext cx="4516662" cy="5114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П</a:t>
              </a:r>
              <a:r>
                <a:rPr b="0" i="0" lang="uk-UA" sz="15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ідтримка творчої ініціативи</a:t>
              </a:r>
              <a:endParaRPr sz="15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0" y="2478269"/>
              <a:ext cx="4572000" cy="56681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89736B"/>
                </a:gs>
                <a:gs pos="90000">
                  <a:srgbClr val="89736B"/>
                </a:gs>
                <a:gs pos="100000">
                  <a:srgbClr val="7F6A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0"/>
            <p:cNvSpPr txBox="1"/>
            <p:nvPr/>
          </p:nvSpPr>
          <p:spPr>
            <a:xfrm>
              <a:off x="27669" y="2505938"/>
              <a:ext cx="4516662" cy="5114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Б</a:t>
              </a:r>
              <a:r>
                <a:rPr b="0" i="0" lang="uk-UA" sz="15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езумовне позитивне відношення до учня</a:t>
              </a:r>
              <a:endParaRPr sz="15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0" y="3088279"/>
              <a:ext cx="4572000" cy="56681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866F6A"/>
                </a:gs>
                <a:gs pos="90000">
                  <a:srgbClr val="866F6A"/>
                </a:gs>
                <a:gs pos="100000">
                  <a:srgbClr val="7C6762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0"/>
            <p:cNvSpPr txBox="1"/>
            <p:nvPr/>
          </p:nvSpPr>
          <p:spPr>
            <a:xfrm>
              <a:off x="27669" y="3115948"/>
              <a:ext cx="4516662" cy="5114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Е</a:t>
              </a:r>
              <a:r>
                <a:rPr b="0" i="0" lang="uk-UA" sz="15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моційний контакт з учнем</a:t>
              </a:r>
              <a:endParaRPr sz="15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  <p:pic>
        <p:nvPicPr>
          <p:cNvPr id="296" name="Google Shape;29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6256" y="1556792"/>
            <a:ext cx="2088232" cy="131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513" y="1628801"/>
            <a:ext cx="2016224" cy="194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513" y="3140969"/>
            <a:ext cx="2016224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27403" y="4416929"/>
            <a:ext cx="1785937" cy="226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514" y="4797153"/>
            <a:ext cx="2016224" cy="191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27403" y="2869155"/>
            <a:ext cx="1785937" cy="180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ОСНОВНІ ЗАВДАННЯ</a:t>
            </a:r>
            <a:endParaRPr/>
          </a:p>
        </p:txBody>
      </p:sp>
      <p:grpSp>
        <p:nvGrpSpPr>
          <p:cNvPr id="307" name="Google Shape;307;p11"/>
          <p:cNvGrpSpPr/>
          <p:nvPr/>
        </p:nvGrpSpPr>
        <p:grpSpPr>
          <a:xfrm>
            <a:off x="1259632" y="1772952"/>
            <a:ext cx="6120680" cy="4524041"/>
            <a:chOff x="0" y="136"/>
            <a:chExt cx="6120680" cy="4524041"/>
          </a:xfrm>
        </p:grpSpPr>
        <p:sp>
          <p:nvSpPr>
            <p:cNvPr id="308" name="Google Shape;308;p11"/>
            <p:cNvSpPr/>
            <p:nvPr/>
          </p:nvSpPr>
          <p:spPr>
            <a:xfrm>
              <a:off x="0" y="4077932"/>
              <a:ext cx="6120680" cy="446245"/>
            </a:xfrm>
            <a:prstGeom prst="rect">
              <a:avLst/>
            </a:prstGeom>
            <a:gradFill>
              <a:gsLst>
                <a:gs pos="0">
                  <a:schemeClr val="accent3"/>
                </a:gs>
                <a:gs pos="90000">
                  <a:schemeClr val="accent3"/>
                </a:gs>
                <a:gs pos="100000">
                  <a:srgbClr val="878168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1"/>
            <p:cNvSpPr txBox="1"/>
            <p:nvPr/>
          </p:nvSpPr>
          <p:spPr>
            <a:xfrm>
              <a:off x="0" y="4077932"/>
              <a:ext cx="6120680" cy="446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Оволодівати методами моделювання, соціального проектування </a:t>
              </a:r>
              <a:b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</a:b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310" name="Google Shape;310;p11"/>
            <p:cNvSpPr/>
            <p:nvPr/>
          </p:nvSpPr>
          <p:spPr>
            <a:xfrm rot="10800000">
              <a:off x="0" y="3398299"/>
              <a:ext cx="6120680" cy="686326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gradFill>
              <a:gsLst>
                <a:gs pos="0">
                  <a:srgbClr val="8F846E"/>
                </a:gs>
                <a:gs pos="90000">
                  <a:srgbClr val="8F846E"/>
                </a:gs>
                <a:gs pos="100000">
                  <a:srgbClr val="847A6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1"/>
            <p:cNvSpPr txBox="1"/>
            <p:nvPr/>
          </p:nvSpPr>
          <p:spPr>
            <a:xfrm>
              <a:off x="0" y="3398299"/>
              <a:ext cx="6120680" cy="4459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Виховувати відповідальне ставлення до справи, соціальних цінностей і установок професійного колективу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 rot="10800000">
              <a:off x="80" y="2718605"/>
              <a:ext cx="6120600" cy="686400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gradFill>
              <a:gsLst>
                <a:gs pos="0">
                  <a:srgbClr val="8E806D"/>
                </a:gs>
                <a:gs pos="90000">
                  <a:srgbClr val="8E806D"/>
                </a:gs>
                <a:gs pos="100000">
                  <a:srgbClr val="837665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1"/>
            <p:cNvSpPr txBox="1"/>
            <p:nvPr/>
          </p:nvSpPr>
          <p:spPr>
            <a:xfrm>
              <a:off x="98767" y="2718684"/>
              <a:ext cx="6021900" cy="4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Розвивати системне мислення, включаючи цілісне розуміння ним не тільки природи й суспільства, але й себе, свого місця в світі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 rot="10800000">
              <a:off x="0" y="2039034"/>
              <a:ext cx="6120680" cy="686326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gradFill>
              <a:gsLst>
                <a:gs pos="0">
                  <a:srgbClr val="8B7C6D"/>
                </a:gs>
                <a:gs pos="90000">
                  <a:srgbClr val="8B7C6D"/>
                </a:gs>
                <a:gs pos="100000">
                  <a:srgbClr val="817365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1"/>
            <p:cNvSpPr txBox="1"/>
            <p:nvPr/>
          </p:nvSpPr>
          <p:spPr>
            <a:xfrm>
              <a:off x="0" y="2039034"/>
              <a:ext cx="6120680" cy="4459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Давати цілісне уявлення про професійну діяльність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316" name="Google Shape;316;p11"/>
            <p:cNvSpPr/>
            <p:nvPr/>
          </p:nvSpPr>
          <p:spPr>
            <a:xfrm rot="10800000">
              <a:off x="0" y="1359402"/>
              <a:ext cx="6120680" cy="686326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gradFill>
              <a:gsLst>
                <a:gs pos="0">
                  <a:srgbClr val="8A776C"/>
                </a:gs>
                <a:gs pos="90000">
                  <a:srgbClr val="8A776C"/>
                </a:gs>
                <a:gs pos="100000">
                  <a:srgbClr val="806E64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1"/>
            <p:cNvSpPr txBox="1"/>
            <p:nvPr/>
          </p:nvSpPr>
          <p:spPr>
            <a:xfrm>
              <a:off x="0" y="1359402"/>
              <a:ext cx="6120680" cy="4459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Формувати соціальні вміння і навички взаємодії та спілкування, індивідуального й спільного прийняття рішень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318" name="Google Shape;318;p11"/>
            <p:cNvSpPr/>
            <p:nvPr/>
          </p:nvSpPr>
          <p:spPr>
            <a:xfrm rot="10800000">
              <a:off x="0" y="679769"/>
              <a:ext cx="6120680" cy="686326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gradFill>
              <a:gsLst>
                <a:gs pos="0">
                  <a:srgbClr val="87726B"/>
                </a:gs>
                <a:gs pos="90000">
                  <a:srgbClr val="87726B"/>
                </a:gs>
                <a:gs pos="100000">
                  <a:srgbClr val="7D69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1"/>
            <p:cNvSpPr txBox="1"/>
            <p:nvPr/>
          </p:nvSpPr>
          <p:spPr>
            <a:xfrm>
              <a:off x="0" y="679769"/>
              <a:ext cx="6120680" cy="4459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Формувати не тільки пізнавальні, але й професійні мотиви й інтереси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 rot="10800000">
              <a:off x="0" y="136"/>
              <a:ext cx="6120680" cy="686326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gradFill>
              <a:gsLst>
                <a:gs pos="0">
                  <a:srgbClr val="866F6A"/>
                </a:gs>
                <a:gs pos="90000">
                  <a:srgbClr val="866F6A"/>
                </a:gs>
                <a:gs pos="100000">
                  <a:srgbClr val="7C6762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1"/>
            <p:cNvSpPr txBox="1"/>
            <p:nvPr/>
          </p:nvSpPr>
          <p:spPr>
            <a:xfrm>
              <a:off x="0" y="136"/>
              <a:ext cx="6120680" cy="4459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Вчити колективній аналітичній і практичній роботі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  <p:pic>
        <p:nvPicPr>
          <p:cNvPr id="322" name="Google Shape;32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65776" y="188640"/>
            <a:ext cx="1105347" cy="1296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2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ПЕРСПЕКТИВНІСТЬ ДОСВІДУ</a:t>
            </a:r>
            <a:endParaRPr/>
          </a:p>
        </p:txBody>
      </p:sp>
      <p:grpSp>
        <p:nvGrpSpPr>
          <p:cNvPr id="328" name="Google Shape;328;p12"/>
          <p:cNvGrpSpPr/>
          <p:nvPr/>
        </p:nvGrpSpPr>
        <p:grpSpPr>
          <a:xfrm>
            <a:off x="2267744" y="2276872"/>
            <a:ext cx="4590256" cy="2865804"/>
            <a:chOff x="0" y="0"/>
            <a:chExt cx="4590256" cy="2865804"/>
          </a:xfrm>
        </p:grpSpPr>
        <p:sp>
          <p:nvSpPr>
            <p:cNvPr id="329" name="Google Shape;329;p12"/>
            <p:cNvSpPr/>
            <p:nvPr/>
          </p:nvSpPr>
          <p:spPr>
            <a:xfrm>
              <a:off x="0" y="0"/>
              <a:ext cx="4590256" cy="2865804"/>
            </a:xfrm>
            <a:prstGeom prst="roundRect">
              <a:avLst>
                <a:gd fmla="val 8500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2"/>
            <p:cNvSpPr txBox="1"/>
            <p:nvPr/>
          </p:nvSpPr>
          <p:spPr>
            <a:xfrm>
              <a:off x="71346" y="71346"/>
              <a:ext cx="4447564" cy="2723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24175" lIns="5332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В</a:t>
              </a:r>
              <a:r>
                <a:rPr b="0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ідображає сучасні тенденції</a:t>
              </a:r>
              <a:r>
                <a:rPr b="1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 </a:t>
              </a:r>
              <a:r>
                <a:rPr b="0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розвитку творчих здібностей учнів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331" name="Google Shape;331;p12"/>
            <p:cNvSpPr/>
            <p:nvPr/>
          </p:nvSpPr>
          <p:spPr>
            <a:xfrm>
              <a:off x="114756" y="716451"/>
              <a:ext cx="4360743" cy="2006062"/>
            </a:xfrm>
            <a:prstGeom prst="roundRect">
              <a:avLst>
                <a:gd fmla="val 10500" name="adj"/>
              </a:avLst>
            </a:prstGeom>
            <a:solidFill>
              <a:srgbClr val="8D6B5B"/>
            </a:soli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2"/>
            <p:cNvSpPr txBox="1"/>
            <p:nvPr/>
          </p:nvSpPr>
          <p:spPr>
            <a:xfrm>
              <a:off x="176449" y="778144"/>
              <a:ext cx="4237357" cy="18826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73850" lIns="5332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Базується на провідних принципах сучасної освіти 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333" name="Google Shape;333;p12"/>
            <p:cNvSpPr/>
            <p:nvPr/>
          </p:nvSpPr>
          <p:spPr>
            <a:xfrm>
              <a:off x="229512" y="1432902"/>
              <a:ext cx="4131230" cy="1146321"/>
            </a:xfrm>
            <a:prstGeom prst="roundRect">
              <a:avLst>
                <a:gd fmla="val 10500" name="adj"/>
              </a:avLst>
            </a:prstGeom>
            <a:solidFill>
              <a:srgbClr val="93704D"/>
            </a:soli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2"/>
            <p:cNvSpPr txBox="1"/>
            <p:nvPr/>
          </p:nvSpPr>
          <p:spPr>
            <a:xfrm>
              <a:off x="264765" y="1468155"/>
              <a:ext cx="4060724" cy="10758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9550" lIns="5332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Протягом багатьох років вихованці широко використовують набуті знання і вміння у подальшому навчанні, праці, створюють власне середовище для здійснення подальшої творчої діяльності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  <p:pic>
        <p:nvPicPr>
          <p:cNvPr id="335" name="Google Shape;335;p12"/>
          <p:cNvPicPr preferRelativeResize="0"/>
          <p:nvPr/>
        </p:nvPicPr>
        <p:blipFill rotWithShape="1">
          <a:blip r:embed="rId3">
            <a:alphaModFix/>
          </a:blip>
          <a:srcRect b="-8178" l="0" r="-8178" t="0"/>
          <a:stretch/>
        </p:blipFill>
        <p:spPr>
          <a:xfrm>
            <a:off x="6916100" y="1241916"/>
            <a:ext cx="1981200" cy="1915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ЩОДЕННИК ПРОФЕСІЙНОЇ ДІЯЛЬНОСТІ</a:t>
            </a:r>
            <a:endParaRPr/>
          </a:p>
        </p:txBody>
      </p:sp>
      <p:sp>
        <p:nvSpPr>
          <p:cNvPr id="341" name="Google Shape;341;p13"/>
          <p:cNvSpPr/>
          <p:nvPr/>
        </p:nvSpPr>
        <p:spPr>
          <a:xfrm>
            <a:off x="323528" y="1772817"/>
            <a:ext cx="8712968" cy="4852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Свідоцтво про успішне виконання сертифікаційного тесту за курсом «Digital Literacy» компанії Майкрософт; 945528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Публікація на методичному порталі: </a:t>
            </a:r>
            <a:r>
              <a:rPr lang="uk-UA"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http://metodportal.net/node/5434</a:t>
            </a:r>
            <a:endParaRPr sz="24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23.06.2016р.  Сертифікат  INTEL «Навчання для майбутнього»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19-30.09.2016р. - курси підвищення кваліфікації вчителів української мови та літератури в ЗОІППО;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2017р. - 8-годинний курс підготовки екзаменаторів для перевірки відкритих тестових завдань ЗНО;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Публікація на https://naurok.com.ua/profile/70230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ЩОДЕННИК ПРОФЕСІЙНОЇ ДІЯЛЬНОСТІ</a:t>
            </a:r>
            <a:endParaRPr/>
          </a:p>
        </p:txBody>
      </p:sp>
      <p:pic>
        <p:nvPicPr>
          <p:cNvPr id="347" name="Google Shape;34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1853380"/>
            <a:ext cx="1938337" cy="259715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348" name="Google Shape;34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7784" y="1853380"/>
            <a:ext cx="1951712" cy="259715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349" name="Google Shape;34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9513" y="1867818"/>
            <a:ext cx="1944216" cy="256827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350" name="Google Shape;35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20272" y="1901206"/>
            <a:ext cx="1811337" cy="256889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351" name="Google Shape;35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03848" y="4450530"/>
            <a:ext cx="2952583" cy="2080913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МЕТОДИЧНИЙ КУФЕЛОК</a:t>
            </a:r>
            <a:endParaRPr/>
          </a:p>
        </p:txBody>
      </p:sp>
      <p:sp>
        <p:nvSpPr>
          <p:cNvPr id="357" name="Google Shape;357;p15"/>
          <p:cNvSpPr/>
          <p:nvPr/>
        </p:nvSpPr>
        <p:spPr>
          <a:xfrm>
            <a:off x="251520" y="1564271"/>
            <a:ext cx="8640960" cy="51696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Педрада «Особистісна компетентність школярів як передумова їх професійного вибору, успішної соціалізації і самореалізації в суспільній діяльності»;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Засідання РМО вчителів української філології; 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Засідання МО вчителів української філології;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Психолого-педагогічний семінар «Плани самовдосконалення особистості школярів різного віку»;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Методичний семінар «Сучасні технології навчання як шлях реалізації особистісно зорієнтованого навчання»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Заняття в творчій групі «Компетентністно орієнтований урок»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6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МЕТОДИЧНИЙ КУФЕЛОК</a:t>
            </a:r>
            <a:endParaRPr/>
          </a:p>
        </p:txBody>
      </p:sp>
      <p:pic>
        <p:nvPicPr>
          <p:cNvPr id="363" name="Google Shape;36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2348880"/>
            <a:ext cx="1944216" cy="2593721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364" name="Google Shape;36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8264" y="2312387"/>
            <a:ext cx="1831406" cy="261299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365" name="Google Shape;36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38516" y="2334526"/>
            <a:ext cx="1946792" cy="259085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366" name="Google Shape;36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4008" y="2358491"/>
            <a:ext cx="2016224" cy="257449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"/>
          <p:cNvSpPr txBox="1"/>
          <p:nvPr>
            <p:ph idx="1" type="body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74320" rtl="0" algn="l">
              <a:spcBef>
                <a:spcPts val="0"/>
              </a:spcBef>
              <a:spcAft>
                <a:spcPts val="0"/>
              </a:spcAft>
              <a:buSzPts val="2400"/>
              <a:buChar char="◼"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Урок  з літератури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2" name="Google Shape;372;p17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НАВЧАЛЬНА ДІЯЛЬНІСТЬ</a:t>
            </a:r>
            <a:endParaRPr/>
          </a:p>
        </p:txBody>
      </p:sp>
      <p:pic>
        <p:nvPicPr>
          <p:cNvPr id="373" name="Google Shape;37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784" y="2256033"/>
            <a:ext cx="1835150" cy="240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520" y="2256033"/>
            <a:ext cx="2090737" cy="240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08304" y="1650727"/>
            <a:ext cx="1656184" cy="220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47664" y="4822128"/>
            <a:ext cx="2346140" cy="201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09796" y="2256033"/>
            <a:ext cx="1837165" cy="240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92638" y="4841097"/>
            <a:ext cx="2508646" cy="187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8"/>
          <p:cNvSpPr txBox="1"/>
          <p:nvPr>
            <p:ph idx="1" type="body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74320" rtl="0" algn="l">
              <a:spcBef>
                <a:spcPts val="0"/>
              </a:spcBef>
              <a:spcAft>
                <a:spcPts val="0"/>
              </a:spcAft>
              <a:buSzPts val="2000"/>
              <a:buChar char="◼"/>
            </a:pPr>
            <a:r>
              <a:rPr lang="uk-UA"/>
              <a:t>Урок-квест з літератури</a:t>
            </a:r>
            <a:endParaRPr/>
          </a:p>
        </p:txBody>
      </p:sp>
      <p:sp>
        <p:nvSpPr>
          <p:cNvPr id="384" name="Google Shape;384;p18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НАВЧАЛЬНА ДІЯЛЬНІСТЬ</a:t>
            </a:r>
            <a:endParaRPr/>
          </a:p>
        </p:txBody>
      </p:sp>
      <p:pic>
        <p:nvPicPr>
          <p:cNvPr id="385" name="Google Shape;38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9708" y="2489414"/>
            <a:ext cx="2352675" cy="177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9475" y="2532276"/>
            <a:ext cx="2305050" cy="173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35375" y="2530330"/>
            <a:ext cx="2305050" cy="172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9708" y="4610130"/>
            <a:ext cx="2352675" cy="176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19475" y="4558464"/>
            <a:ext cx="2305050" cy="181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35375" y="4610130"/>
            <a:ext cx="2305050" cy="176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9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НАВЧАЛЬНА ДІЯЛЬНІСТЬ</a:t>
            </a:r>
            <a:endParaRPr/>
          </a:p>
        </p:txBody>
      </p:sp>
      <p:pic>
        <p:nvPicPr>
          <p:cNvPr id="396" name="Google Shape;396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2320" y="116632"/>
            <a:ext cx="1590504" cy="134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283" y="4400707"/>
            <a:ext cx="2636565" cy="21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40152" y="4400707"/>
            <a:ext cx="2325838" cy="21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7283" y="1841029"/>
            <a:ext cx="3262313" cy="230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06145" y="1841029"/>
            <a:ext cx="3259845" cy="230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35896" y="4400707"/>
            <a:ext cx="1993900" cy="21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/>
          <p:nvPr>
            <p:ph idx="1" type="body"/>
          </p:nvPr>
        </p:nvSpPr>
        <p:spPr>
          <a:xfrm>
            <a:off x="457200" y="1772816"/>
            <a:ext cx="8304016" cy="43533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uk-UA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1972 року народження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uk-UA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Вища освіта, Запорізький державний університет, 1996р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uk-UA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Філолог, викладач української мови та літератури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uk-UA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Місце роботи – ЗБЛ «ПЕРСПЕКТИВА»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uk-UA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Запорізької міської ради Запорізької області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2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uk-UA" sz="3600">
                <a:latin typeface="Times New Roman"/>
                <a:ea typeface="Times New Roman"/>
                <a:cs typeface="Times New Roman"/>
                <a:sym typeface="Times New Roman"/>
              </a:rPr>
              <a:t>БУДЬМО ЗНАЙОМІ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D:\мама\Portfollio_Mihaylenko_Anzhela\dopomigni_mategialy\z.jpg" id="107" name="Google Shape;10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2320" y="1772816"/>
            <a:ext cx="1308896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0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ІВАН ФРАНКО «ЗАХАР БЕРКУТ»</a:t>
            </a:r>
            <a:endParaRPr/>
          </a:p>
        </p:txBody>
      </p:sp>
      <p:pic>
        <p:nvPicPr>
          <p:cNvPr descr="https://lh4.googleusercontent.com/695rLVxUmORKcCQupMhJHuNSsAfy6hP0QOyO65jakqraClig2Uoqy6h7EnKyxAf_lp4t03bb6Pz4LuzeAWUWPJ-0wvYAYlQDsIKHBEpavQM56e5ME1JZGB5EexpPLjfruDhvY3dMMyo" id="407" name="Google Shape;40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5" y="1700809"/>
            <a:ext cx="7992888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1"/>
          <p:cNvSpPr txBox="1"/>
          <p:nvPr>
            <p:ph idx="1" type="subTitle"/>
          </p:nvPr>
        </p:nvSpPr>
        <p:spPr>
          <a:xfrm>
            <a:off x="7010400" y="2052960"/>
            <a:ext cx="19812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  <p:sp>
        <p:nvSpPr>
          <p:cNvPr id="413" name="Google Shape;413;p21"/>
          <p:cNvSpPr txBox="1"/>
          <p:nvPr>
            <p:ph type="title"/>
          </p:nvPr>
        </p:nvSpPr>
        <p:spPr>
          <a:xfrm>
            <a:off x="457200" y="2052960"/>
            <a:ext cx="6324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ibre Franklin Medium"/>
              <a:buNone/>
            </a:pPr>
            <a:r>
              <a:t/>
            </a:r>
            <a:endParaRPr/>
          </a:p>
        </p:txBody>
      </p:sp>
      <p:pic>
        <p:nvPicPr>
          <p:cNvPr id="414" name="Google Shape;41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4221088"/>
            <a:ext cx="3140075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7904" y="4221087"/>
            <a:ext cx="3011487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67743" y="188640"/>
            <a:ext cx="3097213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5536" y="2024844"/>
            <a:ext cx="6408712" cy="1872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20272" y="2024844"/>
            <a:ext cx="2016224" cy="1872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2"/>
          <p:cNvSpPr txBox="1"/>
          <p:nvPr>
            <p:ph idx="1" type="body"/>
          </p:nvPr>
        </p:nvSpPr>
        <p:spPr>
          <a:xfrm>
            <a:off x="7162799" y="2892277"/>
            <a:ext cx="1600201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424" name="Google Shape;424;p22"/>
          <p:cNvSpPr txBox="1"/>
          <p:nvPr>
            <p:ph type="title"/>
          </p:nvPr>
        </p:nvSpPr>
        <p:spPr>
          <a:xfrm>
            <a:off x="381000" y="2892277"/>
            <a:ext cx="632460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ibre Franklin Medium"/>
              <a:buNone/>
            </a:pPr>
            <a:r>
              <a:t/>
            </a:r>
            <a:endParaRPr/>
          </a:p>
        </p:txBody>
      </p:sp>
      <p:pic>
        <p:nvPicPr>
          <p:cNvPr id="425" name="Google Shape;42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970" y="76757"/>
            <a:ext cx="2236787" cy="224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1757" y="134700"/>
            <a:ext cx="2242251" cy="219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9992" y="134699"/>
            <a:ext cx="2395537" cy="219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36521" y="4593736"/>
            <a:ext cx="2951163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3528" y="2852936"/>
            <a:ext cx="6420922" cy="17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20272" y="2610397"/>
            <a:ext cx="1990725" cy="1983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3"/>
          <p:cNvSpPr txBox="1"/>
          <p:nvPr>
            <p:ph idx="1" type="body"/>
          </p:nvPr>
        </p:nvSpPr>
        <p:spPr>
          <a:xfrm>
            <a:off x="7162799" y="2892277"/>
            <a:ext cx="1600201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436" name="Google Shape;436;p23"/>
          <p:cNvSpPr txBox="1"/>
          <p:nvPr>
            <p:ph type="title"/>
          </p:nvPr>
        </p:nvSpPr>
        <p:spPr>
          <a:xfrm>
            <a:off x="381000" y="2892277"/>
            <a:ext cx="632460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ibre Franklin Medium"/>
              <a:buNone/>
            </a:pPr>
            <a:r>
              <a:t/>
            </a:r>
            <a:endParaRPr/>
          </a:p>
        </p:txBody>
      </p:sp>
      <p:pic>
        <p:nvPicPr>
          <p:cNvPr id="437" name="Google Shape;43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838" y="161894"/>
            <a:ext cx="3253034" cy="265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3799" y="161894"/>
            <a:ext cx="3168352" cy="262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7704" y="4581128"/>
            <a:ext cx="3871913" cy="210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92280" y="2564904"/>
            <a:ext cx="1728192" cy="222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6838" y="2815491"/>
            <a:ext cx="6565402" cy="1979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4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ПОЗАШКІЛЬНА ДІЯЛЬНІСТЬ</a:t>
            </a:r>
            <a:br>
              <a:rPr lang="uk-UA"/>
            </a:b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7" name="Google Shape;447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8184" y="1844824"/>
            <a:ext cx="2520858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3888" y="4325536"/>
            <a:ext cx="2930479" cy="216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536" y="4325536"/>
            <a:ext cx="2808312" cy="2266266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4"/>
          <p:cNvSpPr/>
          <p:nvPr/>
        </p:nvSpPr>
        <p:spPr>
          <a:xfrm>
            <a:off x="2123728" y="1916832"/>
            <a:ext cx="39979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Уроки літератури в бібліотеці</a:t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0620105102_0_21"/>
          <p:cNvSpPr txBox="1"/>
          <p:nvPr>
            <p:ph idx="1" type="body"/>
          </p:nvPr>
        </p:nvSpPr>
        <p:spPr>
          <a:xfrm>
            <a:off x="381000" y="1719075"/>
            <a:ext cx="8407800" cy="47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accent1"/>
                </a:solidFill>
              </a:rPr>
              <a:t>ІМЕНА ПИСЬМЕННИКІВ, ПОЕТІВ У ПРЕЗЕНТАЦІЇ</a:t>
            </a:r>
            <a:endParaRPr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chemeClr val="hlink"/>
                </a:solidFill>
                <a:hlinkClick r:id="rId3"/>
              </a:rPr>
              <a:t>ІВАН БАГРЯНИЙ</a:t>
            </a:r>
            <a:endParaRPr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chemeClr val="hlink"/>
                </a:solidFill>
                <a:hlinkClick r:id="rId4"/>
              </a:rPr>
              <a:t>ЮРІЙ ЯНОВСЬКИЙ</a:t>
            </a:r>
            <a:endParaRPr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chemeClr val="hlink"/>
                </a:solidFill>
                <a:hlinkClick r:id="rId5"/>
              </a:rPr>
              <a:t>ВАЛЕР’ЯН ПІДМОГИЛЬНИЙ</a:t>
            </a:r>
            <a:endParaRPr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chemeClr val="hlink"/>
                </a:solidFill>
                <a:hlinkClick r:id="rId6"/>
              </a:rPr>
              <a:t>ЄВГЕН ПЛУЖНИК</a:t>
            </a:r>
            <a:endParaRPr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g10620105102_0_21"/>
          <p:cNvSpPr txBox="1"/>
          <p:nvPr>
            <p:ph type="title"/>
          </p:nvPr>
        </p:nvSpPr>
        <p:spPr>
          <a:xfrm>
            <a:off x="381000" y="355847"/>
            <a:ext cx="8381400" cy="105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/>
              <a:t>НАВЧАЛЬНА ДІЯЛЬНІСТЬ</a:t>
            </a:r>
            <a:endParaRPr/>
          </a:p>
        </p:txBody>
      </p:sp>
      <p:pic>
        <p:nvPicPr>
          <p:cNvPr id="457" name="Google Shape;457;g10620105102_0_21"/>
          <p:cNvPicPr preferRelativeResize="0"/>
          <p:nvPr/>
        </p:nvPicPr>
        <p:blipFill rotWithShape="1">
          <a:blip r:embed="rId7">
            <a:alphaModFix/>
          </a:blip>
          <a:srcRect b="-113189" l="-242400" r="242400" t="113189"/>
          <a:stretch/>
        </p:blipFill>
        <p:spPr>
          <a:xfrm>
            <a:off x="617500" y="4226913"/>
            <a:ext cx="236220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10620105102_0_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00200" y="2134138"/>
            <a:ext cx="236220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10620105102_0_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6575" y="4226925"/>
            <a:ext cx="2182225" cy="218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0620105102_3_6"/>
          <p:cNvSpPr txBox="1"/>
          <p:nvPr>
            <p:ph idx="1" type="body"/>
          </p:nvPr>
        </p:nvSpPr>
        <p:spPr>
          <a:xfrm>
            <a:off x="381000" y="1719075"/>
            <a:ext cx="8483400" cy="47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rgbClr val="2A3B64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КРОСВОРД “МАЙСТЕР КОРАБЛЯ” Ю.ЯНОВСЬКИЙ</a:t>
            </a:r>
            <a:br>
              <a:rPr lang="uk-UA" u="sng">
                <a:solidFill>
                  <a:srgbClr val="2A3B64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uk-UA" u="sng">
                <a:solidFill>
                  <a:srgbClr val="2A3B64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КРОСВОРД “ТИГРОЛОВИ” ІВАН БАГРЯНИЙ</a:t>
            </a:r>
            <a:endParaRPr>
              <a:solidFill>
                <a:srgbClr val="2A3B64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A3B64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rgbClr val="2A3B64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КОЛЕСО ФОРТУНИ “МАЙСТЕР КОРАБЛЯ” Ю.ЯНОВСЬКИЙ</a:t>
            </a:r>
            <a:endParaRPr>
              <a:solidFill>
                <a:srgbClr val="2A3B64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rgbClr val="2A3B64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КОЛЕСО ФОРТУНИ “ТИГРОЛОВИ” ІВАН БАГРЯНИЙ</a:t>
            </a:r>
            <a:endParaRPr>
              <a:solidFill>
                <a:srgbClr val="2A3B64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A3B64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rgbClr val="2A3B64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ВПРАВА “ТИГРОЛОВИ” ІВАН БАГРЯНИЙ</a:t>
            </a:r>
            <a:endParaRPr>
              <a:solidFill>
                <a:srgbClr val="2A3B64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rgbClr val="2A3B64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ВПРАВА “МАЙСТЕР КОРАБЛЯ Ю. ЯНОВСЬКИЙ</a:t>
            </a:r>
            <a:endParaRPr>
              <a:solidFill>
                <a:srgbClr val="2A3B64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10620105102_3_6"/>
          <p:cNvSpPr txBox="1"/>
          <p:nvPr>
            <p:ph type="title"/>
          </p:nvPr>
        </p:nvSpPr>
        <p:spPr>
          <a:xfrm>
            <a:off x="381000" y="355847"/>
            <a:ext cx="8381400" cy="105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/>
              <a:t>НАВЧАЛЬНА ДІЯЛЬНІСТЬ</a:t>
            </a:r>
            <a:endParaRPr/>
          </a:p>
        </p:txBody>
      </p:sp>
      <p:pic>
        <p:nvPicPr>
          <p:cNvPr id="466" name="Google Shape;466;g10620105102_3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3325" y="4537424"/>
            <a:ext cx="2770950" cy="184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0620105102_3_18"/>
          <p:cNvSpPr txBox="1"/>
          <p:nvPr>
            <p:ph idx="1" type="body"/>
          </p:nvPr>
        </p:nvSpPr>
        <p:spPr>
          <a:xfrm>
            <a:off x="381000" y="1719075"/>
            <a:ext cx="8542800" cy="489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rgbClr val="904C3B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ІНТЕРАКТИВНІСТЬ “ТИГРОЛОВИ”</a:t>
            </a:r>
            <a:endParaRPr>
              <a:solidFill>
                <a:srgbClr val="904C3B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04C3B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rgbClr val="904C3B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ПРЕЗЕНТАЦІЯ “ЄВГЕН МАЛАНЮК “УРИВОК З ПОЕМИ”</a:t>
            </a:r>
            <a:endParaRPr>
              <a:solidFill>
                <a:srgbClr val="904C3B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rgbClr val="904C3B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ПАЗЛИ “ТИГРОЛОВИ”</a:t>
            </a:r>
            <a:endParaRPr>
              <a:solidFill>
                <a:srgbClr val="904C3B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rgbClr val="904C3B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ПРЕЗЕНТАЦІЯ “КИЇВСЬКІ НЕОКЛАСИКИ”</a:t>
            </a:r>
            <a:endParaRPr>
              <a:solidFill>
                <a:srgbClr val="904C3B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04C3B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rgbClr val="904C3B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ВІДЕО-ПОЕЗІЯ П.ТИЧИНА “ПАМ’ЯТІ ТРИДЦЯТИ”</a:t>
            </a:r>
            <a:endParaRPr>
              <a:solidFill>
                <a:srgbClr val="904C3B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uk-UA" u="sng">
                <a:solidFill>
                  <a:srgbClr val="904C3B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https://youtu.be/SSYhk78CgxY</a:t>
            </a:r>
            <a:endParaRPr b="1">
              <a:solidFill>
                <a:srgbClr val="904C3B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72" name="Google Shape;472;g10620105102_3_18"/>
          <p:cNvSpPr txBox="1"/>
          <p:nvPr>
            <p:ph type="title"/>
          </p:nvPr>
        </p:nvSpPr>
        <p:spPr>
          <a:xfrm>
            <a:off x="381000" y="355847"/>
            <a:ext cx="8381400" cy="105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/>
              <a:t>НАВЧАЛЬНА ДІЯЛЬНІСТЬ</a:t>
            </a:r>
            <a:endParaRPr/>
          </a:p>
        </p:txBody>
      </p:sp>
      <p:pic>
        <p:nvPicPr>
          <p:cNvPr id="473" name="Google Shape;473;g10620105102_3_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52925" y="4207175"/>
            <a:ext cx="2609475" cy="24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5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ПОЗАШКІЛЬНА ДІЯЛЬНІСТЬ</a:t>
            </a:r>
            <a:br>
              <a:rPr lang="uk-UA" sz="1400"/>
            </a:br>
            <a:endParaRPr sz="1400"/>
          </a:p>
        </p:txBody>
      </p:sp>
      <p:pic>
        <p:nvPicPr>
          <p:cNvPr id="479" name="Google Shape;479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2796" y="4365104"/>
            <a:ext cx="3029975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6024" y="1772816"/>
            <a:ext cx="2125683" cy="224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1840" y="1772816"/>
            <a:ext cx="2880320" cy="216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9552" y="1772816"/>
            <a:ext cx="2376264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25"/>
          <p:cNvSpPr/>
          <p:nvPr/>
        </p:nvSpPr>
        <p:spPr>
          <a:xfrm>
            <a:off x="3423288" y="3275112"/>
            <a:ext cx="229742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cap="none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cap="none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cap="none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НА КАМЯНІЙ МОГИЛІ</a:t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4211960" y="4941168"/>
            <a:ext cx="309634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cap="non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РІДНА ХОРТИЦЯ</a:t>
            </a:r>
            <a:endParaRPr sz="1400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7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Я-ОРГАНІЗАТОР</a:t>
            </a:r>
            <a:endParaRPr/>
          </a:p>
        </p:txBody>
      </p:sp>
      <p:sp>
        <p:nvSpPr>
          <p:cNvPr id="490" name="Google Shape;490;p27"/>
          <p:cNvSpPr/>
          <p:nvPr/>
        </p:nvSpPr>
        <p:spPr>
          <a:xfrm>
            <a:off x="611560" y="1916832"/>
            <a:ext cx="7920880" cy="41549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2017-2018рр.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ІІІ (обласний ) етап Всеукраїнської учнівської олімпіади з української мови та літератури – Педенко К(11-А клас; ІІІ місце);</a:t>
            </a:r>
            <a:endParaRPr/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 (районний) тур конкурсу ім.П.Яцика –Педенко К (11-А клас; І місце);</a:t>
            </a:r>
            <a:endParaRPr/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ІV етап Всеукраїнського міжнародного мовно-літературного конкурсу учнівської та студентської молоді ім.Тараса Шевченка  - Крюков О( 8-А клас; ІІІ місце) 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/>
          <p:nvPr>
            <p:ph idx="1" type="body"/>
          </p:nvPr>
        </p:nvSpPr>
        <p:spPr>
          <a:xfrm>
            <a:off x="340675" y="1719075"/>
            <a:ext cx="8448300" cy="4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ЗАСТОСУВАННЯ ІНТЕРАКТИВНИХ ТЕХНОЛОГІЙ НА УРОКАХ УКРАЇНСЬКОЇ МОВИ ТА ЛІТЕРАТУРИ</a:t>
            </a:r>
            <a:endParaRPr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uk-UA"/>
              <a:t> 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МОЄ ПЕДАГОГІЧНЕ КРЕДО</a:t>
            </a:r>
            <a:endParaRPr/>
          </a:p>
          <a:p>
            <a:pPr indent="0" lvl="0" marL="0" rtl="0" algn="r">
              <a:spcBef>
                <a:spcPts val="480"/>
              </a:spcBef>
              <a:spcAft>
                <a:spcPts val="0"/>
              </a:spcAft>
              <a:buSzPts val="2000"/>
              <a:buNone/>
            </a:pPr>
            <a:r>
              <a:rPr b="0" i="0" lang="uk-UA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uk-UA" sz="2400">
                <a:solidFill>
                  <a:srgbClr val="4B4B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наших руках майбутнє – створимо його самі</a:t>
            </a:r>
            <a:endParaRPr/>
          </a:p>
          <a:p>
            <a:pPr indent="0" lvl="0" marL="0" rtl="0" algn="r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uk-UA" sz="2400">
                <a:solidFill>
                  <a:srgbClr val="4B4B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В.Сухомлинський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" name="Google Shape;113;p3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ПРАЦЮЮ НАД ПРОБЛЕМНИМ ПИТАННЯМ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4" name="Google Shape;11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638" y="4608425"/>
            <a:ext cx="3057525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0620105102_0_5"/>
          <p:cNvSpPr txBox="1"/>
          <p:nvPr>
            <p:ph type="title"/>
          </p:nvPr>
        </p:nvSpPr>
        <p:spPr>
          <a:xfrm>
            <a:off x="381000" y="355847"/>
            <a:ext cx="8381400" cy="105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/>
              <a:t>Я - ОРГАНІЗАТОР</a:t>
            </a:r>
            <a:endParaRPr/>
          </a:p>
        </p:txBody>
      </p:sp>
      <p:sp>
        <p:nvSpPr>
          <p:cNvPr id="496" name="Google Shape;496;g10620105102_0_5"/>
          <p:cNvSpPr txBox="1"/>
          <p:nvPr/>
        </p:nvSpPr>
        <p:spPr>
          <a:xfrm>
            <a:off x="216975" y="1622525"/>
            <a:ext cx="87165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2019-2020рр.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 (районний) етап Всеукраїнської учнівської олімпіади з української мови та літератури – Жарікова Д (9-В клас; ІІ місце), Пшенична В (9-В клас; ІІІ місце)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uk-UA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 етап конкурсу МАН - Пшенична В (9-В клас; ІІІ місце)</a:t>
            </a:r>
            <a:endParaRPr sz="2600">
              <a:solidFill>
                <a:schemeClr val="dk1"/>
              </a:solidFill>
            </a:endParaRPr>
          </a:p>
          <a:p>
            <a:pPr indent="-2921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 етап Всеукраїнського міжнародного мовно-літературного конкурсу учнівської та студентської молоді ім.Тараса Шевченка  - Жарікова Д (9-В клас; І місце)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0620105102_0_12"/>
          <p:cNvSpPr txBox="1"/>
          <p:nvPr>
            <p:ph type="title"/>
          </p:nvPr>
        </p:nvSpPr>
        <p:spPr>
          <a:xfrm>
            <a:off x="381000" y="355847"/>
            <a:ext cx="8381400" cy="105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/>
              <a:t>Я - ОРГАНІЗАТОР</a:t>
            </a:r>
            <a:endParaRPr/>
          </a:p>
        </p:txBody>
      </p:sp>
      <p:sp>
        <p:nvSpPr>
          <p:cNvPr id="502" name="Google Shape;502;g10620105102_0_12"/>
          <p:cNvSpPr txBox="1"/>
          <p:nvPr/>
        </p:nvSpPr>
        <p:spPr>
          <a:xfrm>
            <a:off x="216975" y="1641400"/>
            <a:ext cx="86787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2021- 2022 рр.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 (районний ) етап Всеукраїнської учнівської олімпіади з української мови та літератури – Жарікова Д, Пшенична В (11-В клас; ІІ місце); Чайка І (7-В клас; ІІ місце);</a:t>
            </a:r>
            <a:endParaRPr>
              <a:solidFill>
                <a:schemeClr val="dk1"/>
              </a:solidFill>
            </a:endParaRPr>
          </a:p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 етап Всеукраїнського міжнародного мовно-літературного конкурсу учнівської та студентської молоді ім.Тараса Шевченка - Жарікова Д (11-В клас: ІІІ місце)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8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uk-UA"/>
              <a:t>САМООСВІТНЯ ДІЯЛЬНІСТЬ</a:t>
            </a:r>
            <a:endParaRPr/>
          </a:p>
        </p:txBody>
      </p:sp>
      <p:sp>
        <p:nvSpPr>
          <p:cNvPr id="508" name="Google Shape;508;p28"/>
          <p:cNvSpPr/>
          <p:nvPr/>
        </p:nvSpPr>
        <p:spPr>
          <a:xfrm>
            <a:off x="899592" y="1859341"/>
            <a:ext cx="7272808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Вдосконалення теоретичних знань, професійної компетентності; 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Оволодіння новими формами, прийомами навчання й виховання;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Вивчення та впровадження в практику перспективного педагогічного досвіду, новітніх досягнень педагогіки та психології , нових педагогічних технологій;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Розвиток особистісних здібностей, професійних компетентностей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9" name="Google Shape;50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0352" y="44624"/>
            <a:ext cx="1224136" cy="144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9"/>
          <p:cNvSpPr txBox="1"/>
          <p:nvPr>
            <p:ph idx="1" type="body"/>
          </p:nvPr>
        </p:nvSpPr>
        <p:spPr>
          <a:xfrm>
            <a:off x="7162799" y="2892277"/>
            <a:ext cx="1600201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515" name="Google Shape;515;p29"/>
          <p:cNvSpPr txBox="1"/>
          <p:nvPr>
            <p:ph type="title"/>
          </p:nvPr>
        </p:nvSpPr>
        <p:spPr>
          <a:xfrm>
            <a:off x="381000" y="2892277"/>
            <a:ext cx="632460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ibre Franklin Medium"/>
              <a:buNone/>
            </a:pPr>
            <a:r>
              <a:rPr lang="uk-UA"/>
              <a:t>Я - ФАСИЛІТАТОР</a:t>
            </a:r>
            <a:endParaRPr/>
          </a:p>
        </p:txBody>
      </p:sp>
      <p:pic>
        <p:nvPicPr>
          <p:cNvPr id="516" name="Google Shape;51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8877" y="2852936"/>
            <a:ext cx="1945611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520" y="4371690"/>
            <a:ext cx="2182813" cy="2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4008" y="4371690"/>
            <a:ext cx="2084387" cy="2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29907" y="307672"/>
            <a:ext cx="2779713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55777" y="4371690"/>
            <a:ext cx="1920738" cy="2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3527" y="307672"/>
            <a:ext cx="2880487" cy="2084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0"/>
          <p:cNvSpPr txBox="1"/>
          <p:nvPr>
            <p:ph idx="1" type="body"/>
          </p:nvPr>
        </p:nvSpPr>
        <p:spPr>
          <a:xfrm>
            <a:off x="7236296" y="2892277"/>
            <a:ext cx="1526704" cy="1580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527" name="Google Shape;527;p30"/>
          <p:cNvSpPr txBox="1"/>
          <p:nvPr>
            <p:ph type="title"/>
          </p:nvPr>
        </p:nvSpPr>
        <p:spPr>
          <a:xfrm>
            <a:off x="381000" y="2892277"/>
            <a:ext cx="632460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ibre Franklin Medium"/>
              <a:buNone/>
            </a:pPr>
            <a:r>
              <a:rPr lang="uk-UA"/>
              <a:t>Я - ФАСИЛІТАТОР</a:t>
            </a:r>
            <a:endParaRPr/>
          </a:p>
        </p:txBody>
      </p:sp>
      <p:pic>
        <p:nvPicPr>
          <p:cNvPr id="528" name="Google Shape;52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6296" y="2852936"/>
            <a:ext cx="1600190" cy="1619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536" y="332806"/>
            <a:ext cx="2268537" cy="223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49546" y="404664"/>
            <a:ext cx="2360964" cy="216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49546" y="4264967"/>
            <a:ext cx="2360964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5536" y="4264967"/>
            <a:ext cx="2268537" cy="184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1"/>
          <p:cNvSpPr txBox="1"/>
          <p:nvPr>
            <p:ph idx="1" type="subTitle"/>
          </p:nvPr>
        </p:nvSpPr>
        <p:spPr>
          <a:xfrm>
            <a:off x="7010400" y="2052960"/>
            <a:ext cx="19812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  <p:sp>
        <p:nvSpPr>
          <p:cNvPr id="538" name="Google Shape;538;p31"/>
          <p:cNvSpPr txBox="1"/>
          <p:nvPr>
            <p:ph type="title"/>
          </p:nvPr>
        </p:nvSpPr>
        <p:spPr>
          <a:xfrm>
            <a:off x="457200" y="2052960"/>
            <a:ext cx="6324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ibre Franklin Medium"/>
              <a:buNone/>
            </a:pPr>
            <a:r>
              <a:rPr lang="uk-UA"/>
              <a:t>ДЯКУЮ ЗА УВАГУ </a:t>
            </a:r>
            <a:endParaRPr/>
          </a:p>
        </p:txBody>
      </p:sp>
      <p:pic>
        <p:nvPicPr>
          <p:cNvPr id="539" name="Google Shape;53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0272" y="1975820"/>
            <a:ext cx="1957236" cy="1957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ДИДАКТИЧНА СКРИНЯ</a:t>
            </a:r>
            <a:b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АКТУАЛЬНІСТЬ  ПРОБЛЕМНОЇ ТЕМИ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>
            <a:off x="2339752" y="1340769"/>
            <a:ext cx="4734271" cy="4801314"/>
            <a:chOff x="0" y="0"/>
            <a:chExt cx="4734271" cy="4801314"/>
          </a:xfrm>
        </p:grpSpPr>
        <p:sp>
          <p:nvSpPr>
            <p:cNvPr id="121" name="Google Shape;121;p4"/>
            <p:cNvSpPr/>
            <p:nvPr/>
          </p:nvSpPr>
          <p:spPr>
            <a:xfrm>
              <a:off x="0" y="0"/>
              <a:ext cx="4116758" cy="4801314"/>
            </a:xfrm>
            <a:prstGeom prst="triangle">
              <a:avLst>
                <a:gd fmla="val 50000" name="adj"/>
              </a:avLst>
            </a:prstGeom>
            <a:solidFill>
              <a:srgbClr val="9A8D8D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058379" y="480600"/>
              <a:ext cx="2675892" cy="682686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4"/>
            <p:cNvSpPr txBox="1"/>
            <p:nvPr/>
          </p:nvSpPr>
          <p:spPr>
            <a:xfrm>
              <a:off x="2091705" y="513926"/>
              <a:ext cx="2609240" cy="6160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Реалізація особистісно-зорієнтованого підходу до учнів</a:t>
              </a:r>
              <a:endPara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058379" y="1248622"/>
              <a:ext cx="2675892" cy="682686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4"/>
            <p:cNvSpPr txBox="1"/>
            <p:nvPr/>
          </p:nvSpPr>
          <p:spPr>
            <a:xfrm>
              <a:off x="2091705" y="1281948"/>
              <a:ext cx="2609240" cy="6160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Забезпечення поглибленої індивідуалізації освітнього процесу</a:t>
              </a:r>
              <a:endPara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2058379" y="2016645"/>
              <a:ext cx="2675892" cy="682686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4"/>
            <p:cNvSpPr txBox="1"/>
            <p:nvPr/>
          </p:nvSpPr>
          <p:spPr>
            <a:xfrm>
              <a:off x="2091705" y="2049971"/>
              <a:ext cx="2609240" cy="6160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Співпраця між учасниками освітнього простору</a:t>
              </a:r>
              <a:endPara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2058379" y="2784668"/>
              <a:ext cx="2675892" cy="682686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4"/>
            <p:cNvSpPr txBox="1"/>
            <p:nvPr/>
          </p:nvSpPr>
          <p:spPr>
            <a:xfrm>
              <a:off x="2091705" y="2817994"/>
              <a:ext cx="2609240" cy="6160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Педагогічний патронаж саморозвитку творчої особистості</a:t>
              </a:r>
              <a:endPara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2058379" y="3552691"/>
              <a:ext cx="2675892" cy="682686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4"/>
            <p:cNvSpPr txBox="1"/>
            <p:nvPr/>
          </p:nvSpPr>
          <p:spPr>
            <a:xfrm>
              <a:off x="2091705" y="3586017"/>
              <a:ext cx="2609240" cy="6160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Забезпечення оптимальної творчої самореалізації й самоствердження особистості учня</a:t>
              </a:r>
              <a:endPara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1092" y="1772816"/>
            <a:ext cx="1382926" cy="86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1092" y="3356992"/>
            <a:ext cx="1315023" cy="78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1093" y="4797153"/>
            <a:ext cx="1264684" cy="86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/>
          <p:nvPr>
            <p:ph type="title"/>
          </p:nvPr>
        </p:nvSpPr>
        <p:spPr>
          <a:xfrm>
            <a:off x="457200" y="274638"/>
            <a:ext cx="8291264" cy="1066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 New Roman"/>
              <a:buNone/>
            </a:pPr>
            <a:br>
              <a:rPr lang="uk-UA" sz="27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700">
                <a:latin typeface="Times New Roman"/>
                <a:ea typeface="Times New Roman"/>
                <a:cs typeface="Times New Roman"/>
                <a:sym typeface="Times New Roman"/>
              </a:rPr>
              <a:t>ТЕХНОЛОГІЇ НАВЧАННЯ</a:t>
            </a:r>
            <a:br>
              <a:rPr lang="uk-UA" sz="270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7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155575" y="1660250"/>
            <a:ext cx="8758800" cy="48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Особистісно орієнтоване навчання 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Проектне навчання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Інтерактивна технологія</a:t>
            </a:r>
            <a:endParaRPr b="0" i="0" sz="1800" u="none" cap="none" strike="noStrike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</a:t>
            </a:r>
            <a:endParaRPr b="0" i="0" sz="1400" u="none" cap="none" strike="noStrike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descr="проектна діяльність учнів професійно- технічних навчальних закладів:" id="141" name="Google Shape;141;p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3078" y="4600074"/>
            <a:ext cx="2722237" cy="192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6801" y="1660249"/>
            <a:ext cx="2722236" cy="198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4429" y="1759316"/>
            <a:ext cx="2722237" cy="1981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3750" y="4572213"/>
            <a:ext cx="3097726" cy="198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ТИПИ УРОКІВ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1" name="Google Shape;151;p6"/>
          <p:cNvGrpSpPr/>
          <p:nvPr/>
        </p:nvGrpSpPr>
        <p:grpSpPr>
          <a:xfrm>
            <a:off x="141626" y="1578209"/>
            <a:ext cx="8791548" cy="5025032"/>
            <a:chOff x="-3316247" y="-510104"/>
            <a:chExt cx="9615606" cy="3954539"/>
          </a:xfrm>
        </p:grpSpPr>
        <p:sp>
          <p:nvSpPr>
            <p:cNvPr id="152" name="Google Shape;152;p6"/>
            <p:cNvSpPr/>
            <p:nvPr/>
          </p:nvSpPr>
          <p:spPr>
            <a:xfrm>
              <a:off x="-3316247" y="-510104"/>
              <a:ext cx="3954539" cy="3954539"/>
            </a:xfrm>
            <a:prstGeom prst="blockArc">
              <a:avLst>
                <a:gd fmla="val 18900000" name="adj1"/>
                <a:gd fmla="val 2700000" name="adj2"/>
                <a:gd fmla="val 546" name="adj3"/>
              </a:avLst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07671" y="133394"/>
              <a:ext cx="6091687" cy="266671"/>
            </a:xfrm>
            <a:prstGeom prst="rect">
              <a:avLst/>
            </a:prstGeom>
            <a:solidFill>
              <a:schemeClr val="accent1"/>
            </a:solidFill>
            <a:ln cap="flat" cmpd="sng" w="19050">
              <a:solidFill>
                <a:srgbClr val="904C3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6"/>
            <p:cNvSpPr txBox="1"/>
            <p:nvPr/>
          </p:nvSpPr>
          <p:spPr>
            <a:xfrm>
              <a:off x="207671" y="133394"/>
              <a:ext cx="6091687" cy="266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211650" spcFirstLastPara="1" rIns="35550" wrap="square" tIns="35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                </a:t>
              </a:r>
              <a:r>
                <a:rPr b="0" i="0" lang="uk-UA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Урок-мандрівка</a:t>
              </a: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41001" y="100060"/>
              <a:ext cx="333339" cy="333339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449167" y="533637"/>
              <a:ext cx="5850192" cy="266671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90000">
                  <a:schemeClr val="accent4"/>
                </a:gs>
                <a:gs pos="100000">
                  <a:srgbClr val="7D6863"/>
                </a:gs>
              </a:gsLst>
              <a:path path="circle">
                <a:fillToRect b="50%" l="50%" r="50%" t="50%"/>
              </a:path>
              <a:tileRect/>
            </a:gradFill>
            <a:ln cap="flat" cmpd="sng" w="100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6"/>
            <p:cNvSpPr txBox="1"/>
            <p:nvPr/>
          </p:nvSpPr>
          <p:spPr>
            <a:xfrm>
              <a:off x="449167" y="533637"/>
              <a:ext cx="5850192" cy="266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211650" spcFirstLastPara="1" rIns="35550" wrap="square" tIns="35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                            </a:t>
              </a:r>
              <a:r>
                <a:rPr b="0" i="0" lang="uk-UA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Урок – портрет</a:t>
              </a: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282497" y="500303"/>
              <a:ext cx="333339" cy="333339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581505" y="933586"/>
              <a:ext cx="5717853" cy="266671"/>
            </a:xfrm>
            <a:prstGeom prst="rect">
              <a:avLst/>
            </a:prstGeom>
            <a:solidFill>
              <a:srgbClr val="CEC7C6"/>
            </a:solidFill>
            <a:ln cap="flat" cmpd="sng" w="100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6"/>
            <p:cNvSpPr txBox="1"/>
            <p:nvPr/>
          </p:nvSpPr>
          <p:spPr>
            <a:xfrm>
              <a:off x="581505" y="933586"/>
              <a:ext cx="5717853" cy="266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21165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Урок-квест</a:t>
              </a: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414835" y="900252"/>
              <a:ext cx="333339" cy="333339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623759" y="1333829"/>
              <a:ext cx="5675599" cy="266671"/>
            </a:xfrm>
            <a:prstGeom prst="rect">
              <a:avLst/>
            </a:prstGeom>
            <a:solidFill>
              <a:schemeClr val="accent5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6"/>
            <p:cNvSpPr txBox="1"/>
            <p:nvPr/>
          </p:nvSpPr>
          <p:spPr>
            <a:xfrm>
              <a:off x="623759" y="1333829"/>
              <a:ext cx="5675599" cy="266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21165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      Урок вивчення художнього образу</a:t>
              </a: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457089" y="1300495"/>
              <a:ext cx="333339" cy="333339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581505" y="1734071"/>
              <a:ext cx="5717853" cy="266671"/>
            </a:xfrm>
            <a:prstGeom prst="rect">
              <a:avLst/>
            </a:prstGeom>
            <a:solidFill>
              <a:schemeClr val="accent1"/>
            </a:solidFill>
            <a:ln cap="flat" cmpd="sng" w="19050">
              <a:solidFill>
                <a:srgbClr val="904C3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6"/>
            <p:cNvSpPr txBox="1"/>
            <p:nvPr/>
          </p:nvSpPr>
          <p:spPr>
            <a:xfrm>
              <a:off x="581505" y="1734071"/>
              <a:ext cx="5717853" cy="266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21165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Урок-діалог </a:t>
              </a: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414835" y="1700737"/>
              <a:ext cx="333339" cy="333339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449167" y="2134020"/>
              <a:ext cx="5850192" cy="266671"/>
            </a:xfrm>
            <a:prstGeom prst="rect">
              <a:avLst/>
            </a:prstGeom>
            <a:solidFill>
              <a:srgbClr val="D2C8C0"/>
            </a:solidFill>
            <a:ln cap="flat" cmpd="sng" w="100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6"/>
            <p:cNvSpPr txBox="1"/>
            <p:nvPr/>
          </p:nvSpPr>
          <p:spPr>
            <a:xfrm>
              <a:off x="449167" y="2134020"/>
              <a:ext cx="5850192" cy="266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21165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            Уроки-диспут</a:t>
              </a: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282497" y="2100686"/>
              <a:ext cx="333339" cy="333339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207671" y="2534263"/>
              <a:ext cx="6091687" cy="266671"/>
            </a:xfrm>
            <a:prstGeom prst="rect">
              <a:avLst/>
            </a:prstGeom>
            <a:solidFill>
              <a:srgbClr val="CEC7C6"/>
            </a:solidFill>
            <a:ln cap="flat" cmpd="sng" w="100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6"/>
            <p:cNvSpPr txBox="1"/>
            <p:nvPr/>
          </p:nvSpPr>
          <p:spPr>
            <a:xfrm>
              <a:off x="207671" y="2534263"/>
              <a:ext cx="6091687" cy="266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21165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Урок - захист власних проектів</a:t>
              </a: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41001" y="2500929"/>
              <a:ext cx="333339" cy="333339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1043608" y="2060848"/>
            <a:ext cx="720080" cy="720080"/>
          </a:xfrm>
          <a:prstGeom prst="star6">
            <a:avLst>
              <a:gd fmla="val 28868" name="adj"/>
              <a:gd fmla="val 115470" name="hf"/>
            </a:avLst>
          </a:prstGeom>
          <a:solidFill>
            <a:schemeClr val="accent1"/>
          </a:solidFill>
          <a:ln cap="flat" cmpd="sng" w="19050">
            <a:solidFill>
              <a:srgbClr val="904C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1011739" y="4509120"/>
            <a:ext cx="758312" cy="720080"/>
          </a:xfrm>
          <a:prstGeom prst="star6">
            <a:avLst>
              <a:gd fmla="val 28868" name="adj"/>
              <a:gd fmla="val 115470" name="hf"/>
            </a:avLst>
          </a:prstGeom>
          <a:solidFill>
            <a:schemeClr val="accent1"/>
          </a:solidFill>
          <a:ln cap="flat" cmpd="sng" w="19050">
            <a:solidFill>
              <a:srgbClr val="904C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76" name="Google Shape;17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4248" y="260648"/>
            <a:ext cx="2066925" cy="11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863" y="2872063"/>
            <a:ext cx="1878075" cy="154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/>
          <p:nvPr>
            <p:ph type="title"/>
          </p:nvPr>
        </p:nvSpPr>
        <p:spPr>
          <a:xfrm>
            <a:off x="251520" y="188640"/>
            <a:ext cx="8640960" cy="1080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017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br>
              <a:rPr lang="uk-UA" sz="3600">
                <a:latin typeface="Libre Franklin Medium"/>
                <a:ea typeface="Libre Franklin Medium"/>
                <a:cs typeface="Libre Franklin Medium"/>
                <a:sym typeface="Libre Franklin Medium"/>
              </a:rPr>
            </a:br>
            <a:br>
              <a:rPr lang="uk-UA" sz="3600">
                <a:latin typeface="Libre Franklin Medium"/>
                <a:ea typeface="Libre Franklin Medium"/>
                <a:cs typeface="Libre Franklin Medium"/>
                <a:sym typeface="Libre Franklin Medium"/>
              </a:rPr>
            </a:br>
            <a:br>
              <a:rPr lang="uk-UA" sz="3600">
                <a:latin typeface="Libre Franklin Medium"/>
                <a:ea typeface="Libre Franklin Medium"/>
                <a:cs typeface="Libre Franklin Medium"/>
                <a:sym typeface="Libre Franklin Medium"/>
              </a:rPr>
            </a:b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П</a:t>
            </a:r>
            <a:r>
              <a:rPr i="0" lang="uk-UA" sz="2400">
                <a:latin typeface="Times New Roman"/>
                <a:ea typeface="Times New Roman"/>
                <a:cs typeface="Times New Roman"/>
                <a:sym typeface="Times New Roman"/>
              </a:rPr>
              <a:t>РИНЦИП</a:t>
            </a: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r>
              <a:rPr i="0" lang="uk-UA" sz="2400">
                <a:latin typeface="Times New Roman"/>
                <a:ea typeface="Times New Roman"/>
                <a:cs typeface="Times New Roman"/>
                <a:sym typeface="Times New Roman"/>
              </a:rPr>
              <a:t> РОЗВИТКУ ТВОРЧОЇ ОСОБИСТОСТІ</a:t>
            </a:r>
            <a:br>
              <a:rPr b="1" i="0" lang="uk-UA" sz="3600">
                <a:solidFill>
                  <a:srgbClr val="2A3B6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</a:br>
            <a:br>
              <a:rPr b="0" i="0" lang="uk-UA" sz="3600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i="1" lang="uk-UA" sz="14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ЗДІБНОСТІ – ЩЕ НЕ ТАЛАНТ,</a:t>
            </a:r>
            <a:br>
              <a:rPr lang="uk-UA" sz="14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i="1" lang="uk-UA" sz="14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ТАЛАНТ – ЩЕ НЕ ТВОРЧІСТЬ.</a:t>
            </a:r>
            <a:br>
              <a:rPr lang="uk-UA" sz="14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i="1" lang="uk-UA" sz="14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Й. ЕТВЕ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83" name="Google Shape;183;p7"/>
          <p:cNvGrpSpPr/>
          <p:nvPr/>
        </p:nvGrpSpPr>
        <p:grpSpPr>
          <a:xfrm>
            <a:off x="1596899" y="2133107"/>
            <a:ext cx="4294017" cy="3692817"/>
            <a:chOff x="913331" y="250"/>
            <a:chExt cx="4294017" cy="3692817"/>
          </a:xfrm>
        </p:grpSpPr>
        <p:sp>
          <p:nvSpPr>
            <p:cNvPr id="184" name="Google Shape;184;p7"/>
            <p:cNvSpPr/>
            <p:nvPr/>
          </p:nvSpPr>
          <p:spPr>
            <a:xfrm rot="10800000">
              <a:off x="1137096" y="250"/>
              <a:ext cx="4070252" cy="447529"/>
            </a:xfrm>
            <a:prstGeom prst="homePlate">
              <a:avLst>
                <a:gd fmla="val 50000" name="adj"/>
              </a:avLst>
            </a:prstGeom>
            <a:solidFill>
              <a:schemeClr val="accent4"/>
            </a:solidFill>
            <a:ln cap="flat" cmpd="sng" w="19050">
              <a:solidFill>
                <a:srgbClr val="6251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7"/>
            <p:cNvSpPr txBox="1"/>
            <p:nvPr/>
          </p:nvSpPr>
          <p:spPr>
            <a:xfrm>
              <a:off x="1248978" y="250"/>
              <a:ext cx="3958370" cy="4475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197325" spcFirstLastPara="1" rIns="113775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Принцип інформованості</a:t>
              </a:r>
              <a:endParaRPr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913331" y="250"/>
              <a:ext cx="447529" cy="447529"/>
            </a:xfrm>
            <a:prstGeom prst="ellipse">
              <a:avLst/>
            </a:prstGeom>
            <a:solidFill>
              <a:srgbClr val="E1D3C0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 rot="10800000">
              <a:off x="1137096" y="649308"/>
              <a:ext cx="4070252" cy="447529"/>
            </a:xfrm>
            <a:prstGeom prst="homePlate">
              <a:avLst>
                <a:gd fmla="val 50000" name="adj"/>
              </a:avLst>
            </a:prstGeom>
            <a:solidFill>
              <a:srgbClr val="CEC7C6"/>
            </a:solidFill>
            <a:ln cap="flat" cmpd="sng" w="100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7"/>
            <p:cNvSpPr txBox="1"/>
            <p:nvPr/>
          </p:nvSpPr>
          <p:spPr>
            <a:xfrm>
              <a:off x="1248978" y="649308"/>
              <a:ext cx="3958370" cy="4475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197325" spcFirstLastPara="1" rIns="99550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Принцип трансформації когнітивного змісту в емоційний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913331" y="649308"/>
              <a:ext cx="447529" cy="447529"/>
            </a:xfrm>
            <a:prstGeom prst="ellipse">
              <a:avLst/>
            </a:prstGeom>
            <a:solidFill>
              <a:srgbClr val="DDD2C0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 rot="10800000">
              <a:off x="1137096" y="1298365"/>
              <a:ext cx="4070252" cy="447529"/>
            </a:xfrm>
            <a:prstGeom prst="homePlate">
              <a:avLst>
                <a:gd fmla="val 50000" name="adj"/>
              </a:avLst>
            </a:prstGeom>
            <a:solidFill>
              <a:schemeClr val="accent5"/>
            </a:solidFill>
            <a:ln cap="flat" cmpd="dbl" w="476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7"/>
            <p:cNvSpPr txBox="1"/>
            <p:nvPr/>
          </p:nvSpPr>
          <p:spPr>
            <a:xfrm>
              <a:off x="1248978" y="1298365"/>
              <a:ext cx="3958370" cy="4475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197325" spcFirstLastPara="1" rIns="99550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Принцип розвивального навчання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913331" y="1298365"/>
              <a:ext cx="447529" cy="447529"/>
            </a:xfrm>
            <a:prstGeom prst="ellipse">
              <a:avLst/>
            </a:prstGeom>
            <a:solidFill>
              <a:srgbClr val="DAD1C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 rot="10800000">
              <a:off x="1137096" y="1947423"/>
              <a:ext cx="4070252" cy="447529"/>
            </a:xfrm>
            <a:prstGeom prst="homePlate">
              <a:avLst>
                <a:gd fmla="val 50000" name="adj"/>
              </a:avLst>
            </a:prstGeom>
            <a:solidFill>
              <a:srgbClr val="D2C8C0"/>
            </a:solidFill>
            <a:ln cap="flat" cmpd="sng" w="100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7"/>
            <p:cNvSpPr txBox="1"/>
            <p:nvPr/>
          </p:nvSpPr>
          <p:spPr>
            <a:xfrm>
              <a:off x="1248978" y="1947423"/>
              <a:ext cx="3958370" cy="4475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197325" spcFirstLastPara="1" rIns="99550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Принцип діалектичної єдності та оптимальності теорії і практики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913331" y="1947423"/>
              <a:ext cx="447529" cy="447529"/>
            </a:xfrm>
            <a:prstGeom prst="ellipse">
              <a:avLst/>
            </a:prstGeom>
            <a:solidFill>
              <a:srgbClr val="D6D1C3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 rot="10800000">
              <a:off x="1137096" y="2596480"/>
              <a:ext cx="4070252" cy="447529"/>
            </a:xfrm>
            <a:prstGeom prst="homePlate">
              <a:avLst>
                <a:gd fmla="val 50000" name="adj"/>
              </a:avLst>
            </a:prstGeom>
            <a:solidFill>
              <a:srgbClr val="E2D3C0"/>
            </a:solidFill>
            <a:ln cap="flat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7"/>
            <p:cNvSpPr txBox="1"/>
            <p:nvPr/>
          </p:nvSpPr>
          <p:spPr>
            <a:xfrm>
              <a:off x="1248978" y="2596480"/>
              <a:ext cx="3958370" cy="4475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197325" spcFirstLastPara="1" rIns="99550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Принцип оптимального поєднання індивідуальної та колективної    форм</a:t>
              </a:r>
              <a:r>
                <a:rPr lang="uk-UA" sz="12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 </a:t>
              </a:r>
              <a:endParaRPr sz="12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913331" y="2596480"/>
              <a:ext cx="447529" cy="447529"/>
            </a:xfrm>
            <a:prstGeom prst="ellipse">
              <a:avLst/>
            </a:prstGeom>
            <a:solidFill>
              <a:srgbClr val="D3CFC4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 rot="10800000">
              <a:off x="1137096" y="3245538"/>
              <a:ext cx="4070252" cy="447529"/>
            </a:xfrm>
            <a:prstGeom prst="homePlate">
              <a:avLst>
                <a:gd fmla="val 50000" name="adj"/>
              </a:avLst>
            </a:prstGeom>
            <a:solidFill>
              <a:srgbClr val="C7C9CB"/>
            </a:solidFill>
            <a:ln cap="flat" cmpd="sng" w="10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7"/>
            <p:cNvSpPr txBox="1"/>
            <p:nvPr/>
          </p:nvSpPr>
          <p:spPr>
            <a:xfrm>
              <a:off x="1248978" y="3245538"/>
              <a:ext cx="3958370" cy="4475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197325" spcFirstLastPara="1" rIns="99550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Принцип віри в сили та можливості дитини</a:t>
              </a:r>
              <a:r>
                <a:rPr b="0" lang="uk-UA" sz="15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 </a:t>
              </a:r>
              <a:endParaRPr sz="15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3331" y="3245538"/>
              <a:ext cx="447529" cy="447529"/>
            </a:xfrm>
            <a:prstGeom prst="ellipse">
              <a:avLst/>
            </a:prstGeom>
            <a:solidFill>
              <a:srgbClr val="CFCDC7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2" name="Google Shape;202;p7">
            <a:hlinkClick action="ppaction://hlinkshowjump?jump=nextslide"/>
          </p:cNvPr>
          <p:cNvSpPr/>
          <p:nvPr/>
        </p:nvSpPr>
        <p:spPr>
          <a:xfrm>
            <a:off x="1619672" y="2078220"/>
            <a:ext cx="364704" cy="53606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29385"/>
                </a:lnTo>
                <a:lnTo>
                  <a:pt x="15000" y="90615"/>
                </a:lnTo>
                <a:close/>
              </a:path>
              <a:path extrusionOk="0" fill="darken" h="120000" w="120000">
                <a:moveTo>
                  <a:pt x="105000" y="60000"/>
                </a:moveTo>
                <a:lnTo>
                  <a:pt x="15000" y="29385"/>
                </a:lnTo>
                <a:lnTo>
                  <a:pt x="15000" y="90615"/>
                </a:lnTo>
                <a:close/>
              </a:path>
              <a:path extrusionOk="0" fill="none" h="120000" w="120000">
                <a:moveTo>
                  <a:pt x="105000" y="60000"/>
                </a:moveTo>
                <a:lnTo>
                  <a:pt x="15000" y="90615"/>
                </a:lnTo>
                <a:lnTo>
                  <a:pt x="15000" y="29385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rgbClr val="904C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03" name="Google Shape;203;p7">
            <a:hlinkClick action="ppaction://hlinkshowjump?jump=nextslide"/>
          </p:cNvPr>
          <p:cNvSpPr/>
          <p:nvPr/>
        </p:nvSpPr>
        <p:spPr>
          <a:xfrm>
            <a:off x="1632596" y="2708920"/>
            <a:ext cx="338856" cy="52120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30744"/>
                </a:lnTo>
                <a:lnTo>
                  <a:pt x="15000" y="89256"/>
                </a:lnTo>
                <a:close/>
              </a:path>
              <a:path extrusionOk="0" fill="darken" h="120000" w="120000">
                <a:moveTo>
                  <a:pt x="105000" y="60000"/>
                </a:moveTo>
                <a:lnTo>
                  <a:pt x="15000" y="30744"/>
                </a:lnTo>
                <a:lnTo>
                  <a:pt x="15000" y="89256"/>
                </a:lnTo>
                <a:close/>
              </a:path>
              <a:path extrusionOk="0" fill="none" h="120000" w="120000">
                <a:moveTo>
                  <a:pt x="105000" y="60000"/>
                </a:moveTo>
                <a:lnTo>
                  <a:pt x="15000" y="89256"/>
                </a:lnTo>
                <a:lnTo>
                  <a:pt x="15000" y="30744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rgbClr val="904C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04" name="Google Shape;204;p7">
            <a:hlinkClick action="ppaction://hlinkshowjump?jump=nextslide"/>
          </p:cNvPr>
          <p:cNvSpPr/>
          <p:nvPr/>
        </p:nvSpPr>
        <p:spPr>
          <a:xfrm>
            <a:off x="1619672" y="3356992"/>
            <a:ext cx="364704" cy="57606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31511"/>
                </a:lnTo>
                <a:lnTo>
                  <a:pt x="15000" y="88489"/>
                </a:lnTo>
                <a:close/>
              </a:path>
              <a:path extrusionOk="0" fill="darken" h="120000" w="120000">
                <a:moveTo>
                  <a:pt x="105000" y="60000"/>
                </a:moveTo>
                <a:lnTo>
                  <a:pt x="15000" y="31511"/>
                </a:lnTo>
                <a:lnTo>
                  <a:pt x="15000" y="88489"/>
                </a:lnTo>
                <a:close/>
              </a:path>
              <a:path extrusionOk="0" fill="none" h="120000" w="120000">
                <a:moveTo>
                  <a:pt x="105000" y="60000"/>
                </a:moveTo>
                <a:lnTo>
                  <a:pt x="15000" y="88489"/>
                </a:lnTo>
                <a:lnTo>
                  <a:pt x="15000" y="31511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rgbClr val="904C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05" name="Google Shape;205;p7">
            <a:hlinkClick action="ppaction://hlinkshowjump?jump=nextslide"/>
          </p:cNvPr>
          <p:cNvSpPr/>
          <p:nvPr/>
        </p:nvSpPr>
        <p:spPr>
          <a:xfrm>
            <a:off x="1619672" y="4005064"/>
            <a:ext cx="351780" cy="64807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35574"/>
                </a:lnTo>
                <a:lnTo>
                  <a:pt x="15000" y="84426"/>
                </a:lnTo>
                <a:close/>
              </a:path>
              <a:path extrusionOk="0" fill="darken" h="120000" w="120000">
                <a:moveTo>
                  <a:pt x="105000" y="60000"/>
                </a:moveTo>
                <a:lnTo>
                  <a:pt x="15000" y="35574"/>
                </a:lnTo>
                <a:lnTo>
                  <a:pt x="15000" y="84426"/>
                </a:lnTo>
                <a:close/>
              </a:path>
              <a:path extrusionOk="0" fill="none" h="120000" w="120000">
                <a:moveTo>
                  <a:pt x="105000" y="60000"/>
                </a:moveTo>
                <a:lnTo>
                  <a:pt x="15000" y="84426"/>
                </a:lnTo>
                <a:lnTo>
                  <a:pt x="15000" y="35574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rgbClr val="904C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06" name="Google Shape;206;p7">
            <a:hlinkClick action="ppaction://hlinkshowjump?jump=nextslide"/>
          </p:cNvPr>
          <p:cNvSpPr/>
          <p:nvPr/>
        </p:nvSpPr>
        <p:spPr>
          <a:xfrm>
            <a:off x="1619672" y="4796806"/>
            <a:ext cx="364704" cy="57641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31528"/>
                </a:lnTo>
                <a:lnTo>
                  <a:pt x="15000" y="88472"/>
                </a:lnTo>
                <a:close/>
              </a:path>
              <a:path extrusionOk="0" fill="darken" h="120000" w="120000">
                <a:moveTo>
                  <a:pt x="105000" y="60000"/>
                </a:moveTo>
                <a:lnTo>
                  <a:pt x="15000" y="31528"/>
                </a:lnTo>
                <a:lnTo>
                  <a:pt x="15000" y="88472"/>
                </a:lnTo>
                <a:close/>
              </a:path>
              <a:path extrusionOk="0" fill="none" h="120000" w="120000">
                <a:moveTo>
                  <a:pt x="105000" y="60000"/>
                </a:moveTo>
                <a:lnTo>
                  <a:pt x="15000" y="88472"/>
                </a:lnTo>
                <a:lnTo>
                  <a:pt x="15000" y="31528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rgbClr val="904C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07" name="Google Shape;207;p7">
            <a:hlinkClick action="ppaction://hlinkshowjump?jump=nextslide"/>
          </p:cNvPr>
          <p:cNvSpPr/>
          <p:nvPr/>
        </p:nvSpPr>
        <p:spPr>
          <a:xfrm>
            <a:off x="1619672" y="5497049"/>
            <a:ext cx="364704" cy="57606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31511"/>
                </a:lnTo>
                <a:lnTo>
                  <a:pt x="15000" y="88489"/>
                </a:lnTo>
                <a:close/>
              </a:path>
              <a:path extrusionOk="0" fill="darken" h="120000" w="120000">
                <a:moveTo>
                  <a:pt x="105000" y="60000"/>
                </a:moveTo>
                <a:lnTo>
                  <a:pt x="15000" y="31511"/>
                </a:lnTo>
                <a:lnTo>
                  <a:pt x="15000" y="88489"/>
                </a:lnTo>
                <a:close/>
              </a:path>
              <a:path extrusionOk="0" fill="none" h="120000" w="120000">
                <a:moveTo>
                  <a:pt x="105000" y="60000"/>
                </a:moveTo>
                <a:lnTo>
                  <a:pt x="15000" y="88489"/>
                </a:lnTo>
                <a:lnTo>
                  <a:pt x="15000" y="31511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rgbClr val="904C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08" name="Google Shape;20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4208" y="2614289"/>
            <a:ext cx="2219325" cy="3170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i="0"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 РОБОТИ ДЛЯ РОЗВИТКУ ТВОРЧИХ ЗДІБНОСТЕЙ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4" name="Google Shape;214;p8"/>
          <p:cNvSpPr/>
          <p:nvPr/>
        </p:nvSpPr>
        <p:spPr>
          <a:xfrm>
            <a:off x="3014266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18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pSp>
        <p:nvGrpSpPr>
          <p:cNvPr id="215" name="Google Shape;215;p8"/>
          <p:cNvGrpSpPr/>
          <p:nvPr/>
        </p:nvGrpSpPr>
        <p:grpSpPr>
          <a:xfrm>
            <a:off x="5167765" y="1766128"/>
            <a:ext cx="2730710" cy="4433772"/>
            <a:chOff x="906040" y="1245"/>
            <a:chExt cx="2730710" cy="4433772"/>
          </a:xfrm>
        </p:grpSpPr>
        <p:sp>
          <p:nvSpPr>
            <p:cNvPr id="216" name="Google Shape;216;p8"/>
            <p:cNvSpPr/>
            <p:nvPr/>
          </p:nvSpPr>
          <p:spPr>
            <a:xfrm>
              <a:off x="906040" y="1245"/>
              <a:ext cx="2724422" cy="471677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8"/>
            <p:cNvSpPr txBox="1"/>
            <p:nvPr/>
          </p:nvSpPr>
          <p:spPr>
            <a:xfrm>
              <a:off x="929065" y="24270"/>
              <a:ext cx="2678372" cy="4256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53325" spcFirstLastPara="1" rIns="53325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Робота творчих майстерень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906040" y="496507"/>
              <a:ext cx="2724422" cy="471677"/>
            </a:xfrm>
            <a:prstGeom prst="roundRect">
              <a:avLst>
                <a:gd fmla="val 16667" name="adj"/>
              </a:avLst>
            </a:prstGeom>
            <a:solidFill>
              <a:srgbClr val="90866E"/>
            </a:soli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8"/>
            <p:cNvSpPr txBox="1"/>
            <p:nvPr/>
          </p:nvSpPr>
          <p:spPr>
            <a:xfrm>
              <a:off x="929065" y="519532"/>
              <a:ext cx="2678372" cy="4256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53325" spcFirstLastPara="1" rIns="53325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Види творчих робіт на основі неповного тексту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912328" y="985835"/>
              <a:ext cx="2724422" cy="471677"/>
            </a:xfrm>
            <a:prstGeom prst="roundRect">
              <a:avLst>
                <a:gd fmla="val 16667" name="adj"/>
              </a:avLst>
            </a:prstGeom>
            <a:solidFill>
              <a:srgbClr val="8F826E"/>
            </a:soli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8"/>
            <p:cNvSpPr txBox="1"/>
            <p:nvPr/>
          </p:nvSpPr>
          <p:spPr>
            <a:xfrm>
              <a:off x="935353" y="1008860"/>
              <a:ext cx="2678372" cy="4256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53325" spcFirstLastPara="1" rIns="53325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Проведення літературних "Брейн-рингів"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906040" y="1487031"/>
              <a:ext cx="2724422" cy="471677"/>
            </a:xfrm>
            <a:prstGeom prst="roundRect">
              <a:avLst>
                <a:gd fmla="val 16667" name="adj"/>
              </a:avLst>
            </a:prstGeom>
            <a:solidFill>
              <a:srgbClr val="8D7E6D"/>
            </a:soli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8"/>
            <p:cNvSpPr txBox="1"/>
            <p:nvPr/>
          </p:nvSpPr>
          <p:spPr>
            <a:xfrm>
              <a:off x="929065" y="1510056"/>
              <a:ext cx="2678372" cy="4256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53325" spcFirstLastPara="1" rIns="53325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Використання граматичної та лінгвістичної казки</a:t>
              </a:r>
              <a:endParaRPr sz="10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906040" y="1982293"/>
              <a:ext cx="2724422" cy="471677"/>
            </a:xfrm>
            <a:prstGeom prst="roundRect">
              <a:avLst>
                <a:gd fmla="val 16667" name="adj"/>
              </a:avLst>
            </a:prstGeom>
            <a:solidFill>
              <a:srgbClr val="8B7C6D"/>
            </a:soli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8"/>
            <p:cNvSpPr txBox="1"/>
            <p:nvPr/>
          </p:nvSpPr>
          <p:spPr>
            <a:xfrm>
              <a:off x="929065" y="2005318"/>
              <a:ext cx="2678372" cy="4256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53325" spcFirstLastPara="1" rIns="53325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Використання нетрадиційного дидактичного матеріалу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906040" y="2477554"/>
              <a:ext cx="2724422" cy="471677"/>
            </a:xfrm>
            <a:prstGeom prst="roundRect">
              <a:avLst>
                <a:gd fmla="val 16667" name="adj"/>
              </a:avLst>
            </a:prstGeom>
            <a:solidFill>
              <a:srgbClr val="8A786C"/>
            </a:soli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8"/>
            <p:cNvSpPr txBox="1"/>
            <p:nvPr/>
          </p:nvSpPr>
          <p:spPr>
            <a:xfrm>
              <a:off x="929065" y="2500579"/>
              <a:ext cx="2678372" cy="4256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53325" spcFirstLastPara="1" rIns="53325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Створення комп’ютерних презентацій</a:t>
              </a:r>
              <a:endParaRPr sz="12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906040" y="2972816"/>
              <a:ext cx="2724422" cy="471677"/>
            </a:xfrm>
            <a:prstGeom prst="roundRect">
              <a:avLst>
                <a:gd fmla="val 16667" name="adj"/>
              </a:avLst>
            </a:prstGeom>
            <a:solidFill>
              <a:srgbClr val="89756B"/>
            </a:soli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8"/>
            <p:cNvSpPr txBox="1"/>
            <p:nvPr/>
          </p:nvSpPr>
          <p:spPr>
            <a:xfrm>
              <a:off x="929065" y="2995841"/>
              <a:ext cx="2678372" cy="4256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53325" spcFirstLastPara="1" rIns="53325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Використання елементів гри</a:t>
              </a:r>
              <a:endParaRPr sz="12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906040" y="3468078"/>
              <a:ext cx="2724422" cy="471677"/>
            </a:xfrm>
            <a:prstGeom prst="roundRect">
              <a:avLst>
                <a:gd fmla="val 16667" name="adj"/>
              </a:avLst>
            </a:prstGeom>
            <a:solidFill>
              <a:srgbClr val="87726B"/>
            </a:soli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8"/>
            <p:cNvSpPr txBox="1"/>
            <p:nvPr/>
          </p:nvSpPr>
          <p:spPr>
            <a:xfrm>
              <a:off x="929065" y="3491103"/>
              <a:ext cx="2678372" cy="4256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53325" spcFirstLastPara="1" rIns="53325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Створення учнями власних проектів</a:t>
              </a:r>
              <a:endParaRPr sz="12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906040" y="3963340"/>
              <a:ext cx="2724422" cy="471677"/>
            </a:xfrm>
            <a:prstGeom prst="roundRect">
              <a:avLst>
                <a:gd fmla="val 16667" name="adj"/>
              </a:avLst>
            </a:prstGeom>
            <a:solidFill>
              <a:srgbClr val="866F6A"/>
            </a:soli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8"/>
            <p:cNvSpPr txBox="1"/>
            <p:nvPr/>
          </p:nvSpPr>
          <p:spPr>
            <a:xfrm>
              <a:off x="929065" y="3986365"/>
              <a:ext cx="2678372" cy="4256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53325" spcFirstLastPara="1" rIns="53325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14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Творчі перекази учнів на основі неповного тексту</a:t>
              </a:r>
              <a:endParaRPr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  <p:pic>
        <p:nvPicPr>
          <p:cNvPr id="234" name="Google Shape;23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956" y="3140968"/>
            <a:ext cx="1959653" cy="168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6812" y="4653135"/>
            <a:ext cx="1959653" cy="1959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76813" y="1657032"/>
            <a:ext cx="1959653" cy="158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601" y="1657032"/>
            <a:ext cx="1970105" cy="1483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76813" y="3140967"/>
            <a:ext cx="1929652" cy="1684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4956" y="4825060"/>
            <a:ext cx="1959653" cy="1787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457200" y="1873158"/>
            <a:ext cx="4038600" cy="4099108"/>
            <a:chOff x="0" y="153895"/>
            <a:chExt cx="4038600" cy="4099108"/>
          </a:xfrm>
        </p:grpSpPr>
        <p:sp>
          <p:nvSpPr>
            <p:cNvPr id="245" name="Google Shape;245;p9"/>
            <p:cNvSpPr/>
            <p:nvPr/>
          </p:nvSpPr>
          <p:spPr>
            <a:xfrm>
              <a:off x="0" y="153895"/>
              <a:ext cx="4038600" cy="642384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chemeClr val="accent4"/>
                </a:gs>
                <a:gs pos="90000">
                  <a:schemeClr val="accent4"/>
                </a:gs>
                <a:gs pos="100000">
                  <a:srgbClr val="7D68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9"/>
            <p:cNvSpPr txBox="1"/>
            <p:nvPr/>
          </p:nvSpPr>
          <p:spPr>
            <a:xfrm>
              <a:off x="31359" y="185254"/>
              <a:ext cx="3975882" cy="579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7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Прийом емоційного мотивування</a:t>
              </a:r>
              <a:endParaRPr sz="17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0" y="845240"/>
              <a:ext cx="4038600" cy="642384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896C64"/>
                </a:gs>
                <a:gs pos="90000">
                  <a:srgbClr val="896C64"/>
                </a:gs>
                <a:gs pos="100000">
                  <a:srgbClr val="7F645C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9"/>
            <p:cNvSpPr txBox="1"/>
            <p:nvPr/>
          </p:nvSpPr>
          <p:spPr>
            <a:xfrm>
              <a:off x="31359" y="876599"/>
              <a:ext cx="3975882" cy="579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7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Ситуація заохочення</a:t>
              </a:r>
              <a:endParaRPr sz="17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0" y="1536585"/>
              <a:ext cx="4038600" cy="642384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8C6B5E"/>
                </a:gs>
                <a:gs pos="90000">
                  <a:srgbClr val="8C6B5E"/>
                </a:gs>
                <a:gs pos="100000">
                  <a:srgbClr val="82635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9"/>
            <p:cNvSpPr txBox="1"/>
            <p:nvPr/>
          </p:nvSpPr>
          <p:spPr>
            <a:xfrm>
              <a:off x="31359" y="1567944"/>
              <a:ext cx="3975882" cy="579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7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Ситуація пізнавальної новизни, пізнавальних ігор навчальних дискусій</a:t>
              </a:r>
              <a:endParaRPr sz="17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0" y="2227930"/>
              <a:ext cx="4038600" cy="642384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8F6B58"/>
                </a:gs>
                <a:gs pos="90000">
                  <a:srgbClr val="8F6B58"/>
                </a:gs>
                <a:gs pos="100000">
                  <a:srgbClr val="84635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9"/>
            <p:cNvSpPr txBox="1"/>
            <p:nvPr/>
          </p:nvSpPr>
          <p:spPr>
            <a:xfrm>
              <a:off x="31359" y="2259289"/>
              <a:ext cx="3975882" cy="579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7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Пізнавальних суперечностей</a:t>
              </a:r>
              <a:endParaRPr sz="17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0" y="2919274"/>
              <a:ext cx="4038600" cy="642384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906D53"/>
                </a:gs>
                <a:gs pos="90000">
                  <a:srgbClr val="906D53"/>
                </a:gs>
                <a:gs pos="100000">
                  <a:srgbClr val="85654D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9"/>
            <p:cNvSpPr txBox="1"/>
            <p:nvPr/>
          </p:nvSpPr>
          <p:spPr>
            <a:xfrm>
              <a:off x="31359" y="2950633"/>
              <a:ext cx="3975882" cy="579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7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Створення ситуацій успіху</a:t>
              </a:r>
              <a:endParaRPr sz="17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0" y="3610619"/>
              <a:ext cx="4038600" cy="642384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93704D"/>
                </a:gs>
                <a:gs pos="90000">
                  <a:srgbClr val="93704D"/>
                </a:gs>
                <a:gs pos="100000">
                  <a:srgbClr val="88684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9"/>
            <p:cNvSpPr txBox="1"/>
            <p:nvPr/>
          </p:nvSpPr>
          <p:spPr>
            <a:xfrm>
              <a:off x="31359" y="3641978"/>
              <a:ext cx="3975882" cy="579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7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Використання аналогій</a:t>
              </a:r>
              <a:endParaRPr sz="17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  <p:grpSp>
        <p:nvGrpSpPr>
          <p:cNvPr id="257" name="Google Shape;257;p9"/>
          <p:cNvGrpSpPr/>
          <p:nvPr/>
        </p:nvGrpSpPr>
        <p:grpSpPr>
          <a:xfrm>
            <a:off x="4648200" y="2209900"/>
            <a:ext cx="4038600" cy="3425625"/>
            <a:chOff x="0" y="490637"/>
            <a:chExt cx="4038600" cy="3425625"/>
          </a:xfrm>
        </p:grpSpPr>
        <p:sp>
          <p:nvSpPr>
            <p:cNvPr id="258" name="Google Shape;258;p9"/>
            <p:cNvSpPr/>
            <p:nvPr/>
          </p:nvSpPr>
          <p:spPr>
            <a:xfrm>
              <a:off x="0" y="490637"/>
              <a:ext cx="4038600" cy="3422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chemeClr val="accent4"/>
                </a:gs>
                <a:gs pos="90000">
                  <a:schemeClr val="accent4"/>
                </a:gs>
                <a:gs pos="100000">
                  <a:srgbClr val="7D686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9"/>
            <p:cNvSpPr txBox="1"/>
            <p:nvPr/>
          </p:nvSpPr>
          <p:spPr>
            <a:xfrm>
              <a:off x="16706" y="507343"/>
              <a:ext cx="4005188" cy="308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Метод евристичної загадки</a:t>
              </a:r>
              <a:endParaRPr sz="15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0" y="876062"/>
              <a:ext cx="4038600" cy="3422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876E67"/>
                </a:gs>
                <a:gs pos="90000">
                  <a:srgbClr val="876E67"/>
                </a:gs>
                <a:gs pos="100000">
                  <a:srgbClr val="7D665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9"/>
            <p:cNvSpPr txBox="1"/>
            <p:nvPr/>
          </p:nvSpPr>
          <p:spPr>
            <a:xfrm>
              <a:off x="16706" y="892768"/>
              <a:ext cx="4005188" cy="308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Метод фокальних об’єктів</a:t>
              </a:r>
              <a:endParaRPr sz="15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0" y="1261487"/>
              <a:ext cx="4038600" cy="3422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896D63"/>
                </a:gs>
                <a:gs pos="90000">
                  <a:srgbClr val="896D63"/>
                </a:gs>
                <a:gs pos="100000">
                  <a:srgbClr val="7F655B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9"/>
            <p:cNvSpPr txBox="1"/>
            <p:nvPr/>
          </p:nvSpPr>
          <p:spPr>
            <a:xfrm>
              <a:off x="16706" y="1278193"/>
              <a:ext cx="4005188" cy="308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Дискусійні методи</a:t>
              </a:r>
              <a:endParaRPr sz="15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0" y="1646912"/>
              <a:ext cx="4038600" cy="3422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8B6C5F"/>
                </a:gs>
                <a:gs pos="90000">
                  <a:srgbClr val="8B6C5F"/>
                </a:gs>
                <a:gs pos="100000">
                  <a:srgbClr val="816458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9"/>
            <p:cNvSpPr txBox="1"/>
            <p:nvPr/>
          </p:nvSpPr>
          <p:spPr>
            <a:xfrm>
              <a:off x="16706" y="1663618"/>
              <a:ext cx="4005188" cy="308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Метод контрольних запитань</a:t>
              </a:r>
              <a:endParaRPr sz="15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0" y="2032337"/>
              <a:ext cx="4038600" cy="3422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8D6B5B"/>
                </a:gs>
                <a:gs pos="90000">
                  <a:srgbClr val="8D6B5B"/>
                </a:gs>
                <a:gs pos="100000">
                  <a:srgbClr val="826354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9"/>
            <p:cNvSpPr txBox="1"/>
            <p:nvPr/>
          </p:nvSpPr>
          <p:spPr>
            <a:xfrm>
              <a:off x="16706" y="2049043"/>
              <a:ext cx="4005188" cy="308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Метод морфологічного аналізу</a:t>
              </a:r>
              <a:endParaRPr sz="15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0" y="2417762"/>
              <a:ext cx="4038600" cy="3422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8E6D58"/>
                </a:gs>
                <a:gs pos="90000">
                  <a:srgbClr val="8E6D58"/>
                </a:gs>
                <a:gs pos="100000">
                  <a:srgbClr val="83655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9"/>
            <p:cNvSpPr txBox="1"/>
            <p:nvPr/>
          </p:nvSpPr>
          <p:spPr>
            <a:xfrm>
              <a:off x="16706" y="2434468"/>
              <a:ext cx="4005188" cy="308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Методи фантазування</a:t>
              </a:r>
              <a:endParaRPr sz="15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0" y="2803187"/>
              <a:ext cx="4038600" cy="3422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906E54"/>
                </a:gs>
                <a:gs pos="90000">
                  <a:srgbClr val="906E54"/>
                </a:gs>
                <a:gs pos="100000">
                  <a:srgbClr val="85664E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9"/>
            <p:cNvSpPr txBox="1"/>
            <p:nvPr/>
          </p:nvSpPr>
          <p:spPr>
            <a:xfrm>
              <a:off x="16706" y="2819893"/>
              <a:ext cx="4005188" cy="308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Метод заміни властивостей</a:t>
              </a:r>
              <a:endParaRPr sz="15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0" y="3188612"/>
              <a:ext cx="4038600" cy="3422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916F51"/>
                </a:gs>
                <a:gs pos="90000">
                  <a:srgbClr val="916F51"/>
                </a:gs>
                <a:gs pos="100000">
                  <a:srgbClr val="86674B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9"/>
            <p:cNvSpPr txBox="1"/>
            <p:nvPr/>
          </p:nvSpPr>
          <p:spPr>
            <a:xfrm>
              <a:off x="16706" y="3205318"/>
              <a:ext cx="4005188" cy="308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Метод програвання сюжету в інших умовах</a:t>
              </a:r>
              <a:endParaRPr sz="15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0" y="3574037"/>
              <a:ext cx="4038600" cy="3422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93704D"/>
                </a:gs>
                <a:gs pos="90000">
                  <a:srgbClr val="93704D"/>
                </a:gs>
                <a:gs pos="100000">
                  <a:srgbClr val="88684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175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16706" y="3590743"/>
              <a:ext cx="4005188" cy="308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Ігрові методи </a:t>
              </a:r>
              <a:endParaRPr sz="15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  <p:sp>
        <p:nvSpPr>
          <p:cNvPr id="276" name="Google Shape;276;p9"/>
          <p:cNvSpPr txBox="1"/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ibre Franklin Medium"/>
              <a:buNone/>
            </a:pPr>
            <a:r>
              <a:rPr lang="uk-UA">
                <a:solidFill>
                  <a:srgbClr val="000000"/>
                </a:solidFill>
              </a:rPr>
              <a:t>ПРИЙОМИ ТА МЕТОДИ РОБОТИ</a:t>
            </a:r>
            <a:endParaRPr/>
          </a:p>
        </p:txBody>
      </p:sp>
      <p:pic>
        <p:nvPicPr>
          <p:cNvPr id="277" name="Google Shape;27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2360" y="116632"/>
            <a:ext cx="1152128" cy="1372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Сетка">
  <a:themeElements>
    <a:clrScheme name="Сетка">
      <a:dk1>
        <a:srgbClr val="000000"/>
      </a:dk1>
      <a:lt1>
        <a:srgbClr val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2021-01-21T08:52:14Z</dcterms:created>
  <dc:creator>Пользователь Windows</dc:creator>
</cp:coreProperties>
</file>