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76" r:id="rId4"/>
    <p:sldId id="277" r:id="rId5"/>
    <p:sldId id="293" r:id="rId6"/>
    <p:sldId id="292" r:id="rId7"/>
    <p:sldId id="294" r:id="rId8"/>
    <p:sldId id="295" r:id="rId9"/>
    <p:sldId id="282" r:id="rId10"/>
    <p:sldId id="284" r:id="rId11"/>
    <p:sldId id="290" r:id="rId12"/>
    <p:sldId id="286" r:id="rId13"/>
    <p:sldId id="283" r:id="rId14"/>
    <p:sldId id="287" r:id="rId15"/>
    <p:sldId id="297" r:id="rId16"/>
    <p:sldId id="285" r:id="rId17"/>
    <p:sldId id="291" r:id="rId18"/>
    <p:sldId id="298" r:id="rId19"/>
    <p:sldId id="299" r:id="rId20"/>
    <p:sldId id="296" r:id="rId21"/>
    <p:sldId id="30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A1"/>
    <a:srgbClr val="C7E0B6"/>
    <a:srgbClr val="B0E6D5"/>
    <a:srgbClr val="F2B548"/>
    <a:srgbClr val="F299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5" autoAdjust="0"/>
  </p:normalViewPr>
  <p:slideViewPr>
    <p:cSldViewPr>
      <p:cViewPr varScale="1">
        <p:scale>
          <a:sx n="72" d="100"/>
          <a:sy n="72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3988AE-C98C-450C-BEFF-160F60BEDE26}" type="datetimeFigureOut">
              <a:rPr lang="ru-RU"/>
              <a:pPr>
                <a:defRPr/>
              </a:pPr>
              <a:t>23.03.2020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93EEA3-8443-4830-BDE8-20914CEF19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C5E071-6E3F-4054-9E2C-2F34E7B0249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B29C4B-2FEA-4769-8C26-AE5F9BF8C3F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7AA8C0-6D1F-42A9-9556-50A2E226BD4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52C177-5F29-4F64-9FE8-0F9BFBF61A8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A7A788-F1D6-49B1-8005-4EB968008D0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AF7AE2-D573-4851-9A56-47362B984AB9}" type="datetimeFigureOut">
              <a:rPr lang="ru-RU"/>
              <a:pPr>
                <a:defRPr/>
              </a:pPr>
              <a:t>23.03.2020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9BF6F8-9C72-4547-9260-6AF332E5D8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EEE07-ABB1-43D7-9F6A-68F0F89219F8}" type="datetimeFigureOut">
              <a:rPr lang="ru-RU"/>
              <a:pPr>
                <a:defRPr/>
              </a:pPr>
              <a:t>23.03.2020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0F6FE-A136-4483-BC49-8A131B9DA4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2D53-5AD4-41A6-A17F-0D391360DA7B}" type="datetimeFigureOut">
              <a:rPr lang="ru-RU"/>
              <a:pPr>
                <a:defRPr/>
              </a:pPr>
              <a:t>23.03.2020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4DDA8-69B5-4014-BBB6-1F1B867ED2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7DFD-05D0-4DE7-A3E0-B8B7136FFA16}" type="datetimeFigureOut">
              <a:rPr lang="ru-RU"/>
              <a:pPr>
                <a:defRPr/>
              </a:pPr>
              <a:t>23.03.2020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46DA-C012-41CE-B593-BA0D755CFF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D5D4-2662-4181-87CA-6D0FCF431183}" type="datetimeFigureOut">
              <a:rPr lang="ru-RU"/>
              <a:pPr>
                <a:defRPr/>
              </a:pPr>
              <a:t>23.03.2020</a:t>
            </a:fld>
            <a:endParaRPr lang="ru-RU" dirty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91D2F7-F88E-422F-8030-4FB6AD7043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75AF3D-24D5-4EA1-B607-00A9D94C80B6}" type="datetimeFigureOut">
              <a:rPr lang="ru-RU"/>
              <a:pPr>
                <a:defRPr/>
              </a:pPr>
              <a:t>23.03.2020</a:t>
            </a:fld>
            <a:endParaRPr lang="ru-RU" dirty="0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E70AE9-B0D1-4989-BC2B-8D8F1A41EC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DBC821-04A7-4B9F-A164-824DEE5ACE76}" type="datetimeFigureOut">
              <a:rPr lang="ru-RU"/>
              <a:pPr>
                <a:defRPr/>
              </a:pPr>
              <a:t>23.03.2020</a:t>
            </a:fld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2CF5E9-8DDD-4027-824B-CF514F7372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B80F-453E-488C-86B2-91813F51BE7F}" type="datetimeFigureOut">
              <a:rPr lang="ru-RU"/>
              <a:pPr>
                <a:defRPr/>
              </a:pPr>
              <a:t>23.03.2020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7153C-2A8F-4B4D-A770-A9CB242AE3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9C67-9C12-45BC-82C8-AD6D4A63381B}" type="datetimeFigureOut">
              <a:rPr lang="ru-RU"/>
              <a:pPr>
                <a:defRPr/>
              </a:pPr>
              <a:t>23.03.2020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2E15A7-C58E-495B-9744-BD2D8B0D81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EF458-1331-4B40-B388-3849F1E6EC84}" type="datetimeFigureOut">
              <a:rPr lang="ru-RU"/>
              <a:pPr>
                <a:defRPr/>
              </a:pPr>
              <a:t>23.03.2020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5937-E5CA-4990-BD3E-99D64EDE96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00BB31-F5C8-468F-B786-76CB09422D49}" type="datetimeFigureOut">
              <a:rPr lang="ru-RU"/>
              <a:pPr>
                <a:defRPr/>
              </a:pPr>
              <a:t>23.03.2020</a:t>
            </a:fld>
            <a:endParaRPr lang="ru-RU" dirty="0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6D38687F-475C-4350-9F12-2027B95CB6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8162FE-B83F-42B1-9429-AA156177A98B}" type="datetimeFigureOut">
              <a:rPr lang="ru-RU"/>
              <a:pPr>
                <a:defRPr/>
              </a:pPr>
              <a:t>23.03.2020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68362-F1C4-450B-A615-D55BF49A79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1196975"/>
            <a:ext cx="7700962" cy="1828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раїни  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мерики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Ð ÐµÐ·ÑÐ»ÑÑÐ°Ñ Ð¿Ð¾ÑÑÐºÑ Ð·Ð¾Ð±ÑÐ°Ð¶ÐµÐ½Ñ Ð·Ð° Ð·Ð°Ð¿Ð¸ÑÐ¾Ð¼ &quot;Ð°Ð¼ÐµÑÐ¸ÐºÐ° ÑÐ°ÑÑÑ ÑÐ²ÐµÑÐ°  ÐºÐ°ÑÑÐ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15925"/>
            <a:ext cx="29559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healthtravel.pro/photo/latinskaya-amerika1-1-thumb-640.jpg"/>
          <p:cNvPicPr>
            <a:picLocks noChangeAspect="1" noChangeArrowheads="1"/>
          </p:cNvPicPr>
          <p:nvPr/>
        </p:nvPicPr>
        <p:blipFill>
          <a:blip r:embed="rId3"/>
          <a:srcRect l="25990"/>
          <a:stretch>
            <a:fillRect/>
          </a:stretch>
        </p:blipFill>
        <p:spPr bwMode="auto">
          <a:xfrm>
            <a:off x="5076056" y="3933055"/>
            <a:ext cx="3560529" cy="249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Ð ÐµÐ·ÑÐ»ÑÑÐ°Ñ Ð¿Ð¾ÑÑÐºÑ Ð·Ð¾Ð±ÑÐ°Ð¶ÐµÐ½Ñ Ð·Ð° Ð·Ð°Ð¿Ð¸ÑÐ¾Ð¼ &quot;Ð°Ð¼ÐµÑÐ¸ÐºÐ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3588927" cy="249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51535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 умови і ресурси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6475" y="3406775"/>
            <a:ext cx="10509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8225" y="3287713"/>
            <a:ext cx="56038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4578350" y="2986088"/>
            <a:ext cx="4887913" cy="5429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Кліматичні умови суттєво відрізняються: від екваторіального     до арктичного</a:t>
            </a:r>
            <a:endParaRPr lang="ru-RU" sz="2900" dirty="0">
              <a:latin typeface="+mn-lt"/>
              <a:cs typeface="+mn-cs"/>
            </a:endParaRPr>
          </a:p>
        </p:txBody>
      </p:sp>
      <p:pic>
        <p:nvPicPr>
          <p:cNvPr id="33" name="Picture 6" descr="Ð ÐµÐ·ÑÐ»ÑÑÐ°Ñ Ð¿Ð¾ÑÑÐºÑ Ð·Ð¾Ð±ÑÐ°Ð¶ÐµÐ½Ñ Ð·Ð° Ð·Ð°Ð¿Ð¸ÑÐ¾Ð¼ &quot;Ð½Ð°Ñ. Ð¿Ð°ÑÐº Ð°Ð»ÑÑÐºÐ¸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" y="1290638"/>
            <a:ext cx="3444875" cy="258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5" name="Picture 2" descr="Ð ÐµÐ·ÑÐ»ÑÑÐ°Ñ Ð¿Ð¾ÑÑÐºÑ Ð·Ð¾Ð±ÑÐ°Ð¶ÐµÐ½Ñ Ð·Ð° Ð·Ð°Ð¿Ð¸ÑÐ¾Ð¼ &quot;ÑÐµÐ½Ñ-ÐºÑÑÑ Ñ Ð½ÐµÐ²ÑÑ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" y="4049713"/>
            <a:ext cx="3444875" cy="258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51535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 умови і ресурси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6475" y="3406775"/>
            <a:ext cx="10509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8225" y="3287713"/>
            <a:ext cx="56038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93663" y="1660525"/>
            <a:ext cx="4887912" cy="54276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Земельні ресурси з родючими ґрунтами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Річки мають потужний </a:t>
            </a:r>
            <a:r>
              <a:rPr lang="uk-U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гідроенергопотенціал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Ліси – «легені планети»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Національні парки та заповідники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ru-RU" sz="2900" dirty="0">
              <a:latin typeface="+mn-lt"/>
              <a:cs typeface="+mn-cs"/>
            </a:endParaRPr>
          </a:p>
        </p:txBody>
      </p:sp>
      <p:pic>
        <p:nvPicPr>
          <p:cNvPr id="9" name="Picture 2" descr="Ð ÐµÐ·ÑÐ»ÑÑÐ°Ñ Ð¿Ð¾ÑÑÐºÑ Ð·Ð¾Ð±ÑÐ°Ð¶ÐµÐ½Ñ Ð·Ð° Ð·Ð°Ð¿Ð¸ÑÐ¾Ð¼ &quot;ÑÐ°Ð¹Ð³Ð° ÐºÐ°Ð½Ð°Ð´Ð¸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6513" y="1660525"/>
            <a:ext cx="3749675" cy="236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2" name="Picture 2" descr="http://wideopenroad.ru/wp-content/uploads/2012/01/5-Niagara_Falls_from_Above_2_by_rosswillet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6675" y="4217988"/>
            <a:ext cx="3748088" cy="235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 b="6668"/>
          <a:stretch>
            <a:fillRect/>
          </a:stretch>
        </p:blipFill>
        <p:spPr bwMode="auto">
          <a:xfrm>
            <a:off x="1116013" y="1916113"/>
            <a:ext cx="685006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08625" y="6119813"/>
            <a:ext cx="2693988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rgbClr val="DA1F28"/>
              </a:buClr>
              <a:buSzPct val="60000"/>
              <a:defRPr/>
            </a:pPr>
            <a:r>
              <a:rPr lang="uk-U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</a:t>
            </a:r>
            <a:r>
              <a:rPr lang="uk-U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ічка Міссісіпі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775" y="6165850"/>
            <a:ext cx="61087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rgbClr val="DA1F28"/>
              </a:buClr>
              <a:buSzPct val="60000"/>
              <a:defRPr/>
            </a:pPr>
            <a:r>
              <a:rPr lang="uk-U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Великий каньйон на р. Колорадо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9698" name="irc_mi" descr="http://kudabysjezdit.ru/images/USA/Grand_Canyon/Colora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73238"/>
            <a:ext cx="7056438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71925" y="6122988"/>
            <a:ext cx="50323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rgbClr val="DA1F28"/>
              </a:buClr>
              <a:buSzPct val="60000"/>
              <a:defRPr/>
            </a:pPr>
            <a:r>
              <a:rPr lang="uk-U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Національний парк Редвуд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22" name="Picture 4" descr="http://www.forumdaily.com/wp-content/uploads/2016/02/sequoia-first-national-parks-restricted-super-169.jpg"/>
          <p:cNvPicPr>
            <a:picLocks noChangeAspect="1" noChangeArrowheads="1"/>
          </p:cNvPicPr>
          <p:nvPr/>
        </p:nvPicPr>
        <p:blipFill>
          <a:blip r:embed="rId2"/>
          <a:srcRect l="-14391" t="-7152" r="16190" b="7152"/>
          <a:stretch>
            <a:fillRect/>
          </a:stretch>
        </p:blipFill>
        <p:spPr bwMode="auto">
          <a:xfrm>
            <a:off x="-180975" y="1333500"/>
            <a:ext cx="83534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2138" y="6143625"/>
            <a:ext cx="57943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rgbClr val="DA1F28"/>
              </a:buClr>
              <a:buSzPct val="60000"/>
              <a:defRPr/>
            </a:pPr>
            <a:r>
              <a:rPr lang="uk-U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Національний парк Йєллоустон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174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773238"/>
            <a:ext cx="6524625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 descr="7 ÑÐ¸ÑÑÑ ÐºÑÐ»Ð¾Ð¼ÐµÑÑÑÐ²: Ð½Ð°Ð¹Ð´Ð¾Ð²ÑÐ° ÑÑÑÐºÐ° Ñ ÑÐ²ÑÑ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3238"/>
            <a:ext cx="8399463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08625" y="6119813"/>
            <a:ext cx="296227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rgbClr val="DA1F28"/>
              </a:buClr>
              <a:buSzPct val="60000"/>
              <a:defRPr/>
            </a:pPr>
            <a:r>
              <a:rPr lang="uk-U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</a:t>
            </a:r>
            <a:r>
              <a:rPr lang="uk-U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ічка Амазонка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40425" y="6115050"/>
            <a:ext cx="282257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rgbClr val="DA1F28"/>
              </a:buClr>
              <a:buSzPct val="60000"/>
              <a:defRPr/>
            </a:pPr>
            <a:r>
              <a:rPr lang="uk-U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Солончак Уюні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481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55098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uk-UA" smtClean="0"/>
              <a:t>Подумай</a:t>
            </a: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2775" y="2349500"/>
            <a:ext cx="8153400" cy="251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Чим пояснити великі запаси мінеральних ресурсів країн </a:t>
            </a:r>
            <a:r>
              <a:rPr lang="uk-U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мерики?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uk-UA" smtClean="0"/>
              <a:t>Подумай</a:t>
            </a: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2775" y="2349500"/>
            <a:ext cx="8153400" cy="251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 можуть впливати на розміщення населення природні умови регіону?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саме?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23850" y="263525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 регіону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9988" y="1760538"/>
            <a:ext cx="38608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73738" y="2030413"/>
            <a:ext cx="201612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Англо-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Америка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5299075" y="3128963"/>
            <a:ext cx="35417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uk-UA" sz="3200" b="1">
                <a:solidFill>
                  <a:srgbClr val="FF0000"/>
                </a:solidFill>
                <a:latin typeface="Calibri" pitchFamily="34" charset="0"/>
              </a:rPr>
              <a:t>Латинська</a:t>
            </a:r>
          </a:p>
          <a:p>
            <a:pPr lvl="1"/>
            <a:endParaRPr lang="uk-UA" sz="3200" b="1">
              <a:solidFill>
                <a:srgbClr val="FF0000"/>
              </a:solidFill>
              <a:latin typeface="Calibri" pitchFamily="34" charset="0"/>
            </a:endParaRPr>
          </a:p>
          <a:p>
            <a:pPr lvl="1"/>
            <a:r>
              <a:rPr lang="uk-UA" sz="3200" b="1">
                <a:solidFill>
                  <a:srgbClr val="FF0000"/>
                </a:solidFill>
                <a:latin typeface="Calibri" pitchFamily="34" charset="0"/>
              </a:rPr>
              <a:t>          Америка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867400" y="2995613"/>
            <a:ext cx="522288" cy="155575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17475" y="1760538"/>
            <a:ext cx="4670425" cy="2335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rgbClr val="DA1F28"/>
              </a:buClr>
              <a:buSzPct val="60000"/>
              <a:buFont typeface="Wingdings"/>
              <a:buChar char=""/>
              <a:defRPr/>
            </a:pPr>
            <a:r>
              <a:rPr lang="uk-UA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Частина світу, </a:t>
            </a:r>
            <a:r>
              <a:rPr lang="uk-UA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що об’єднує              два материки     </a:t>
            </a:r>
            <a:r>
              <a:rPr lang="uk-UA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(«Новий світ»)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rgbClr val="DA1F28"/>
              </a:buClr>
              <a:buSzPct val="60000"/>
              <a:buFont typeface="Wingdings"/>
              <a:buChar char=""/>
              <a:defRPr/>
            </a:pPr>
            <a:r>
              <a:rPr lang="uk-UA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Площа – 42,5 млн км²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uk-UA" smtClean="0"/>
              <a:t>Подумай</a:t>
            </a: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12775" y="2349500"/>
            <a:ext cx="8153400" cy="251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би ви працювали у туристичній агенції, куди би запропонували поїхати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відпочинку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2500" y="4292600"/>
            <a:ext cx="4572000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800" b="1" dirty="0">
                <a:solidFill>
                  <a:srgbClr val="DE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пляжного,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800" b="1" dirty="0">
                <a:solidFill>
                  <a:srgbClr val="DE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гірського,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800" b="1" dirty="0">
                <a:solidFill>
                  <a:srgbClr val="DE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екзотичного.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Д/З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Параграф 32-34 читати. Записати Характеристику сектор</a:t>
            </a:r>
            <a:r>
              <a:rPr lang="uk-UA" smtClean="0">
                <a:latin typeface="Arial" charset="0"/>
              </a:rPr>
              <a:t>ів.Доспідження на стр.187 письмово.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23850" y="244475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 регіону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75" y="0"/>
            <a:ext cx="4556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859338" y="234950"/>
            <a:ext cx="2449512" cy="2473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1916113"/>
            <a:ext cx="4608512" cy="3109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Англо-Америка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Центральна Америка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Карибський басейн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Південна Америка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 rot="18669731">
            <a:off x="5580063" y="2590800"/>
            <a:ext cx="1008062" cy="15827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525" y="2916238"/>
            <a:ext cx="719138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7170929">
            <a:off x="6908800" y="2554288"/>
            <a:ext cx="473075" cy="13239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4188" y="2874963"/>
            <a:ext cx="720725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67625" y="4465638"/>
            <a:ext cx="720725" cy="719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rgbClr val="FF0000"/>
                </a:solidFill>
              </a:rPr>
              <a:t>4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92850" y="1508125"/>
            <a:ext cx="719138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1023484">
            <a:off x="6423025" y="3500438"/>
            <a:ext cx="2363788" cy="31226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23850" y="220663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Політична карта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8418" y="1684784"/>
            <a:ext cx="3024624" cy="45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17675"/>
            <a:ext cx="7019925" cy="4951413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Колишні колонії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Політична нестабільність у ХХ ст.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 держав та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 залежних країн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Більшість – республіки та                унітарні країни, 7 федерацій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Рівень економічного розвитку: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економічно розвинені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33 – країни, що розвиваються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23850" y="220663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Політична карта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8419" y="1684784"/>
            <a:ext cx="3024624" cy="45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1717675"/>
            <a:ext cx="6911975" cy="4951413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Міжнародні організації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НАФТА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МЕРКОСУР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НАТО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3860800"/>
            <a:ext cx="5256213" cy="2520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для роботи  у групах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Яка мета діяльності міжнародних організацій             у регіоні?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uk-UA" smtClean="0"/>
              <a:t>Подумай</a:t>
            </a: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2775" y="2349500"/>
            <a:ext cx="8153400" cy="251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Які основні чинники вплинули                       на виділення Англо-Америки                          та Латинської Америки?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Наведіть приклади країн даних субрегіонів.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uk-UA" smtClean="0"/>
              <a:t>Подумай</a:t>
            </a: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2349500"/>
            <a:ext cx="8586787" cy="251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Наведіть приклади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монархій та республік у регіоні.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Який територіальний устрій даних країн?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uk-UA" smtClean="0"/>
              <a:t>Подумай</a:t>
            </a: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2775" y="2349500"/>
            <a:ext cx="8153400" cy="251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Яке значення у регіоні має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Панамський канал?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51535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 умови і ресурси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Объект 3"/>
          <p:cNvPicPr>
            <a:picLocks noChangeAspect="1"/>
          </p:cNvPicPr>
          <p:nvPr/>
        </p:nvPicPr>
        <p:blipFill>
          <a:blip r:embed="rId3"/>
          <a:srcRect l="9258" t="6407" r="7004" b="8707"/>
          <a:stretch>
            <a:fillRect/>
          </a:stretch>
        </p:blipFill>
        <p:spPr bwMode="auto">
          <a:xfrm>
            <a:off x="6804025" y="3500438"/>
            <a:ext cx="210661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8" descr="Ð ÐµÐ·ÑÐ»ÑÑÐ°Ñ Ð¿Ð¾ÑÑÐºÑ Ð·Ð¾Ð±ÑÐ°Ð¶ÐµÐ½Ñ Ð·Ð° Ð·Ð°Ð¿Ð¸ÑÐ¾Ð¼ &quot;ÐºÐ°ÑÑÐ° ÑÐµÐ²ÐµÑÐ½Ð¾Ð¹ Ð°Ð¼ÐµÑÐ¸ÐºÐ¸&quot;"/>
          <p:cNvPicPr>
            <a:picLocks noChangeAspect="1" noChangeArrowheads="1"/>
          </p:cNvPicPr>
          <p:nvPr/>
        </p:nvPicPr>
        <p:blipFill>
          <a:blip r:embed="rId4"/>
          <a:srcRect l="7822" t="47490" r="9776" b="8694"/>
          <a:stretch>
            <a:fillRect/>
          </a:stretch>
        </p:blipFill>
        <p:spPr bwMode="auto">
          <a:xfrm>
            <a:off x="4932363" y="2565400"/>
            <a:ext cx="2274887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Ð ÐµÐ·ÑÐ»ÑÑÐ°Ñ Ð¿Ð¾ÑÑÐºÑ Ð·Ð¾Ð±ÑÐ°Ð¶ÐµÐ½Ñ Ð·Ð° Ð·Ð°Ð¿Ð¸ÑÐ¾Ð¼ &quot;ÐºÐ°ÑÑÐ° ÑÐµÐ²ÐµÑÐ½Ð¾Ð¹ Ð°Ð¼ÐµÑÐ¸ÐºÐ¸&quot;"/>
          <p:cNvPicPr>
            <a:picLocks noChangeAspect="1" noChangeArrowheads="1"/>
          </p:cNvPicPr>
          <p:nvPr/>
        </p:nvPicPr>
        <p:blipFill>
          <a:blip r:embed="rId4"/>
          <a:srcRect l="7822" t="7256" r="9917" b="54172"/>
          <a:stretch>
            <a:fillRect/>
          </a:stretch>
        </p:blipFill>
        <p:spPr bwMode="auto">
          <a:xfrm>
            <a:off x="4932363" y="976313"/>
            <a:ext cx="2271712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6475" y="3406775"/>
            <a:ext cx="10509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8225" y="3287713"/>
            <a:ext cx="56038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4776788" y="3162300"/>
            <a:ext cx="2586037" cy="8540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рапеция 43"/>
          <p:cNvSpPr/>
          <p:nvPr/>
        </p:nvSpPr>
        <p:spPr>
          <a:xfrm>
            <a:off x="5341938" y="1536700"/>
            <a:ext cx="168275" cy="24765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Трапеция 44"/>
          <p:cNvSpPr/>
          <p:nvPr/>
        </p:nvSpPr>
        <p:spPr>
          <a:xfrm>
            <a:off x="6373813" y="3113088"/>
            <a:ext cx="168275" cy="24765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Трапеция 45"/>
          <p:cNvSpPr/>
          <p:nvPr/>
        </p:nvSpPr>
        <p:spPr>
          <a:xfrm>
            <a:off x="5700713" y="2262188"/>
            <a:ext cx="166687" cy="24765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Трапеция 46"/>
          <p:cNvSpPr/>
          <p:nvPr/>
        </p:nvSpPr>
        <p:spPr>
          <a:xfrm>
            <a:off x="6191250" y="3492500"/>
            <a:ext cx="166688" cy="24765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Трапеция 47"/>
          <p:cNvSpPr/>
          <p:nvPr/>
        </p:nvSpPr>
        <p:spPr>
          <a:xfrm>
            <a:off x="7308850" y="3867150"/>
            <a:ext cx="166688" cy="24765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Трапеция 48"/>
          <p:cNvSpPr/>
          <p:nvPr/>
        </p:nvSpPr>
        <p:spPr>
          <a:xfrm>
            <a:off x="7524750" y="5732463"/>
            <a:ext cx="166688" cy="24765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508125" y="3576638"/>
            <a:ext cx="2963863" cy="557212"/>
          </a:xfrm>
          <a:prstGeom prst="rect">
            <a:avLst/>
          </a:prstGeom>
          <a:solidFill>
            <a:schemeClr val="tx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вугілля</a:t>
            </a:r>
            <a:endParaRPr lang="ru-RU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21463" y="2838450"/>
            <a:ext cx="279400" cy="2571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4552950" y="3000375"/>
            <a:ext cx="1989138" cy="8556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1508125" y="4273550"/>
            <a:ext cx="2986088" cy="955675"/>
          </a:xfrm>
          <a:prstGeom prst="rect">
            <a:avLst/>
          </a:prstGeom>
          <a:solidFill>
            <a:schemeClr val="tx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рудний пояс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Анд-Кордильєр</a:t>
            </a:r>
            <a:endParaRPr lang="ru-RU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Полилиния 56"/>
          <p:cNvSpPr/>
          <p:nvPr/>
        </p:nvSpPr>
        <p:spPr>
          <a:xfrm>
            <a:off x="7029450" y="4010025"/>
            <a:ext cx="457200" cy="2286000"/>
          </a:xfrm>
          <a:custGeom>
            <a:avLst/>
            <a:gdLst>
              <a:gd name="connsiteX0" fmla="*/ 257175 w 457200"/>
              <a:gd name="connsiteY0" fmla="*/ 0 h 2286000"/>
              <a:gd name="connsiteX1" fmla="*/ 190500 w 457200"/>
              <a:gd name="connsiteY1" fmla="*/ 104775 h 2286000"/>
              <a:gd name="connsiteX2" fmla="*/ 161925 w 457200"/>
              <a:gd name="connsiteY2" fmla="*/ 133350 h 2286000"/>
              <a:gd name="connsiteX3" fmla="*/ 133350 w 457200"/>
              <a:gd name="connsiteY3" fmla="*/ 190500 h 2286000"/>
              <a:gd name="connsiteX4" fmla="*/ 85725 w 457200"/>
              <a:gd name="connsiteY4" fmla="*/ 247650 h 2286000"/>
              <a:gd name="connsiteX5" fmla="*/ 76200 w 457200"/>
              <a:gd name="connsiteY5" fmla="*/ 276225 h 2286000"/>
              <a:gd name="connsiteX6" fmla="*/ 57150 w 457200"/>
              <a:gd name="connsiteY6" fmla="*/ 304800 h 2286000"/>
              <a:gd name="connsiteX7" fmla="*/ 9525 w 457200"/>
              <a:gd name="connsiteY7" fmla="*/ 371475 h 2286000"/>
              <a:gd name="connsiteX8" fmla="*/ 0 w 457200"/>
              <a:gd name="connsiteY8" fmla="*/ 400050 h 2286000"/>
              <a:gd name="connsiteX9" fmla="*/ 9525 w 457200"/>
              <a:gd name="connsiteY9" fmla="*/ 695325 h 2286000"/>
              <a:gd name="connsiteX10" fmla="*/ 19050 w 457200"/>
              <a:gd name="connsiteY10" fmla="*/ 752475 h 2286000"/>
              <a:gd name="connsiteX11" fmla="*/ 85725 w 457200"/>
              <a:gd name="connsiteY11" fmla="*/ 838200 h 2286000"/>
              <a:gd name="connsiteX12" fmla="*/ 171450 w 457200"/>
              <a:gd name="connsiteY12" fmla="*/ 895350 h 2286000"/>
              <a:gd name="connsiteX13" fmla="*/ 200025 w 457200"/>
              <a:gd name="connsiteY13" fmla="*/ 914400 h 2286000"/>
              <a:gd name="connsiteX14" fmla="*/ 228600 w 457200"/>
              <a:gd name="connsiteY14" fmla="*/ 933450 h 2286000"/>
              <a:gd name="connsiteX15" fmla="*/ 285750 w 457200"/>
              <a:gd name="connsiteY15" fmla="*/ 981075 h 2286000"/>
              <a:gd name="connsiteX16" fmla="*/ 342900 w 457200"/>
              <a:gd name="connsiteY16" fmla="*/ 1019175 h 2286000"/>
              <a:gd name="connsiteX17" fmla="*/ 419100 w 457200"/>
              <a:gd name="connsiteY17" fmla="*/ 1104900 h 2286000"/>
              <a:gd name="connsiteX18" fmla="*/ 428625 w 457200"/>
              <a:gd name="connsiteY18" fmla="*/ 1133475 h 2286000"/>
              <a:gd name="connsiteX19" fmla="*/ 447675 w 457200"/>
              <a:gd name="connsiteY19" fmla="*/ 1162050 h 2286000"/>
              <a:gd name="connsiteX20" fmla="*/ 457200 w 457200"/>
              <a:gd name="connsiteY20" fmla="*/ 1200150 h 2286000"/>
              <a:gd name="connsiteX21" fmla="*/ 447675 w 457200"/>
              <a:gd name="connsiteY21" fmla="*/ 1838325 h 2286000"/>
              <a:gd name="connsiteX22" fmla="*/ 428625 w 457200"/>
              <a:gd name="connsiteY22" fmla="*/ 2057400 h 2286000"/>
              <a:gd name="connsiteX23" fmla="*/ 419100 w 457200"/>
              <a:gd name="connsiteY23" fmla="*/ 2095500 h 2286000"/>
              <a:gd name="connsiteX24" fmla="*/ 400050 w 457200"/>
              <a:gd name="connsiteY24" fmla="*/ 2152650 h 2286000"/>
              <a:gd name="connsiteX25" fmla="*/ 400050 w 457200"/>
              <a:gd name="connsiteY2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7200" h="2286000">
                <a:moveTo>
                  <a:pt x="257175" y="0"/>
                </a:moveTo>
                <a:cubicBezTo>
                  <a:pt x="234950" y="34925"/>
                  <a:pt x="219772" y="75503"/>
                  <a:pt x="190500" y="104775"/>
                </a:cubicBezTo>
                <a:cubicBezTo>
                  <a:pt x="180975" y="114300"/>
                  <a:pt x="170549" y="123002"/>
                  <a:pt x="161925" y="133350"/>
                </a:cubicBezTo>
                <a:cubicBezTo>
                  <a:pt x="127803" y="174296"/>
                  <a:pt x="154829" y="147542"/>
                  <a:pt x="133350" y="190500"/>
                </a:cubicBezTo>
                <a:cubicBezTo>
                  <a:pt x="120089" y="217022"/>
                  <a:pt x="106791" y="226584"/>
                  <a:pt x="85725" y="247650"/>
                </a:cubicBezTo>
                <a:cubicBezTo>
                  <a:pt x="82550" y="257175"/>
                  <a:pt x="80690" y="267245"/>
                  <a:pt x="76200" y="276225"/>
                </a:cubicBezTo>
                <a:cubicBezTo>
                  <a:pt x="71080" y="286464"/>
                  <a:pt x="63804" y="295485"/>
                  <a:pt x="57150" y="304800"/>
                </a:cubicBezTo>
                <a:cubicBezTo>
                  <a:pt x="49959" y="314867"/>
                  <a:pt x="17008" y="356510"/>
                  <a:pt x="9525" y="371475"/>
                </a:cubicBezTo>
                <a:cubicBezTo>
                  <a:pt x="5035" y="380455"/>
                  <a:pt x="3175" y="390525"/>
                  <a:pt x="0" y="400050"/>
                </a:cubicBezTo>
                <a:cubicBezTo>
                  <a:pt x="3175" y="498475"/>
                  <a:pt x="4210" y="596992"/>
                  <a:pt x="9525" y="695325"/>
                </a:cubicBezTo>
                <a:cubicBezTo>
                  <a:pt x="10567" y="714610"/>
                  <a:pt x="11622" y="734648"/>
                  <a:pt x="19050" y="752475"/>
                </a:cubicBezTo>
                <a:cubicBezTo>
                  <a:pt x="28916" y="776154"/>
                  <a:pt x="61968" y="819722"/>
                  <a:pt x="85725" y="838200"/>
                </a:cubicBezTo>
                <a:lnTo>
                  <a:pt x="171450" y="895350"/>
                </a:lnTo>
                <a:lnTo>
                  <a:pt x="200025" y="914400"/>
                </a:lnTo>
                <a:cubicBezTo>
                  <a:pt x="209550" y="920750"/>
                  <a:pt x="220505" y="925355"/>
                  <a:pt x="228600" y="933450"/>
                </a:cubicBezTo>
                <a:cubicBezTo>
                  <a:pt x="312082" y="1016932"/>
                  <a:pt x="206184" y="914770"/>
                  <a:pt x="285750" y="981075"/>
                </a:cubicBezTo>
                <a:cubicBezTo>
                  <a:pt x="333316" y="1020713"/>
                  <a:pt x="292682" y="1002436"/>
                  <a:pt x="342900" y="1019175"/>
                </a:cubicBezTo>
                <a:cubicBezTo>
                  <a:pt x="389806" y="1089534"/>
                  <a:pt x="362684" y="1062588"/>
                  <a:pt x="419100" y="1104900"/>
                </a:cubicBezTo>
                <a:cubicBezTo>
                  <a:pt x="422275" y="1114425"/>
                  <a:pt x="424135" y="1124495"/>
                  <a:pt x="428625" y="1133475"/>
                </a:cubicBezTo>
                <a:cubicBezTo>
                  <a:pt x="433745" y="1143714"/>
                  <a:pt x="443166" y="1151528"/>
                  <a:pt x="447675" y="1162050"/>
                </a:cubicBezTo>
                <a:cubicBezTo>
                  <a:pt x="452832" y="1174082"/>
                  <a:pt x="454025" y="1187450"/>
                  <a:pt x="457200" y="1200150"/>
                </a:cubicBezTo>
                <a:cubicBezTo>
                  <a:pt x="454025" y="1412875"/>
                  <a:pt x="454763" y="1625694"/>
                  <a:pt x="447675" y="1838325"/>
                </a:cubicBezTo>
                <a:cubicBezTo>
                  <a:pt x="445233" y="1911585"/>
                  <a:pt x="446403" y="1986288"/>
                  <a:pt x="428625" y="2057400"/>
                </a:cubicBezTo>
                <a:cubicBezTo>
                  <a:pt x="425450" y="2070100"/>
                  <a:pt x="422862" y="2082961"/>
                  <a:pt x="419100" y="2095500"/>
                </a:cubicBezTo>
                <a:cubicBezTo>
                  <a:pt x="413330" y="2114734"/>
                  <a:pt x="400050" y="2132570"/>
                  <a:pt x="400050" y="2152650"/>
                </a:cubicBezTo>
                <a:lnTo>
                  <a:pt x="400050" y="2286000"/>
                </a:ln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2" name="Прямая соединительная линия 61"/>
          <p:cNvCxnSpPr>
            <a:endCxn id="56" idx="20"/>
          </p:cNvCxnSpPr>
          <p:nvPr/>
        </p:nvCxnSpPr>
        <p:spPr>
          <a:xfrm flipV="1">
            <a:off x="4573588" y="3057525"/>
            <a:ext cx="1208087" cy="160813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57" idx="17"/>
          </p:cNvCxnSpPr>
          <p:nvPr/>
        </p:nvCxnSpPr>
        <p:spPr>
          <a:xfrm>
            <a:off x="4573588" y="4660900"/>
            <a:ext cx="2874962" cy="45402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9" name="Picture 8" descr="Ð ÐµÐ·ÑÐ»ÑÑÐ°Ñ Ð¿Ð¾ÑÑÐºÑ Ð·Ð¾Ð±ÑÐ°Ð¶ÐµÐ½Ñ Ð·Ð° Ð·Ð°Ð¿Ð¸ÑÐ¾Ð¼ &quot;ÐºÐ°ÑÑÐ° ÑÐµÐ²ÐµÑÐ½Ð¾Ð¹ Ð°Ð¼ÐµÑÐ¸ÐºÐ¸&quot;"/>
          <p:cNvPicPr>
            <a:picLocks noChangeAspect="1" noChangeArrowheads="1"/>
          </p:cNvPicPr>
          <p:nvPr/>
        </p:nvPicPr>
        <p:blipFill>
          <a:blip r:embed="rId7"/>
          <a:srcRect l="7822" t="33119" r="3539" b="49637"/>
          <a:stretch>
            <a:fillRect/>
          </a:stretch>
        </p:blipFill>
        <p:spPr bwMode="auto">
          <a:xfrm>
            <a:off x="4932363" y="1989138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Полилиния 55"/>
          <p:cNvSpPr/>
          <p:nvPr/>
        </p:nvSpPr>
        <p:spPr>
          <a:xfrm>
            <a:off x="5534025" y="1581150"/>
            <a:ext cx="1323975" cy="2428875"/>
          </a:xfrm>
          <a:custGeom>
            <a:avLst/>
            <a:gdLst>
              <a:gd name="connsiteX0" fmla="*/ 0 w 1323975"/>
              <a:gd name="connsiteY0" fmla="*/ 0 h 2429013"/>
              <a:gd name="connsiteX1" fmla="*/ 9525 w 1323975"/>
              <a:gd name="connsiteY1" fmla="*/ 57150 h 2429013"/>
              <a:gd name="connsiteX2" fmla="*/ 19050 w 1323975"/>
              <a:gd name="connsiteY2" fmla="*/ 85725 h 2429013"/>
              <a:gd name="connsiteX3" fmla="*/ 28575 w 1323975"/>
              <a:gd name="connsiteY3" fmla="*/ 142875 h 2429013"/>
              <a:gd name="connsiteX4" fmla="*/ 47625 w 1323975"/>
              <a:gd name="connsiteY4" fmla="*/ 200025 h 2429013"/>
              <a:gd name="connsiteX5" fmla="*/ 66675 w 1323975"/>
              <a:gd name="connsiteY5" fmla="*/ 257175 h 2429013"/>
              <a:gd name="connsiteX6" fmla="*/ 85725 w 1323975"/>
              <a:gd name="connsiteY6" fmla="*/ 314325 h 2429013"/>
              <a:gd name="connsiteX7" fmla="*/ 95250 w 1323975"/>
              <a:gd name="connsiteY7" fmla="*/ 342900 h 2429013"/>
              <a:gd name="connsiteX8" fmla="*/ 114300 w 1323975"/>
              <a:gd name="connsiteY8" fmla="*/ 371475 h 2429013"/>
              <a:gd name="connsiteX9" fmla="*/ 152400 w 1323975"/>
              <a:gd name="connsiteY9" fmla="*/ 466725 h 2429013"/>
              <a:gd name="connsiteX10" fmla="*/ 171450 w 1323975"/>
              <a:gd name="connsiteY10" fmla="*/ 523875 h 2429013"/>
              <a:gd name="connsiteX11" fmla="*/ 180975 w 1323975"/>
              <a:gd name="connsiteY11" fmla="*/ 552450 h 2429013"/>
              <a:gd name="connsiteX12" fmla="*/ 190500 w 1323975"/>
              <a:gd name="connsiteY12" fmla="*/ 581025 h 2429013"/>
              <a:gd name="connsiteX13" fmla="*/ 200025 w 1323975"/>
              <a:gd name="connsiteY13" fmla="*/ 619125 h 2429013"/>
              <a:gd name="connsiteX14" fmla="*/ 219075 w 1323975"/>
              <a:gd name="connsiteY14" fmla="*/ 733425 h 2429013"/>
              <a:gd name="connsiteX15" fmla="*/ 238125 w 1323975"/>
              <a:gd name="connsiteY15" fmla="*/ 790575 h 2429013"/>
              <a:gd name="connsiteX16" fmla="*/ 228600 w 1323975"/>
              <a:gd name="connsiteY16" fmla="*/ 1057275 h 2429013"/>
              <a:gd name="connsiteX17" fmla="*/ 209550 w 1323975"/>
              <a:gd name="connsiteY17" fmla="*/ 1095375 h 2429013"/>
              <a:gd name="connsiteX18" fmla="*/ 219075 w 1323975"/>
              <a:gd name="connsiteY18" fmla="*/ 1381125 h 2429013"/>
              <a:gd name="connsiteX19" fmla="*/ 228600 w 1323975"/>
              <a:gd name="connsiteY19" fmla="*/ 1447800 h 2429013"/>
              <a:gd name="connsiteX20" fmla="*/ 247650 w 1323975"/>
              <a:gd name="connsiteY20" fmla="*/ 1476375 h 2429013"/>
              <a:gd name="connsiteX21" fmla="*/ 257175 w 1323975"/>
              <a:gd name="connsiteY21" fmla="*/ 1533525 h 2429013"/>
              <a:gd name="connsiteX22" fmla="*/ 276225 w 1323975"/>
              <a:gd name="connsiteY22" fmla="*/ 1562100 h 2429013"/>
              <a:gd name="connsiteX23" fmla="*/ 285750 w 1323975"/>
              <a:gd name="connsiteY23" fmla="*/ 1590675 h 2429013"/>
              <a:gd name="connsiteX24" fmla="*/ 304800 w 1323975"/>
              <a:gd name="connsiteY24" fmla="*/ 1619250 h 2429013"/>
              <a:gd name="connsiteX25" fmla="*/ 323850 w 1323975"/>
              <a:gd name="connsiteY25" fmla="*/ 1676400 h 2429013"/>
              <a:gd name="connsiteX26" fmla="*/ 333375 w 1323975"/>
              <a:gd name="connsiteY26" fmla="*/ 1704975 h 2429013"/>
              <a:gd name="connsiteX27" fmla="*/ 352425 w 1323975"/>
              <a:gd name="connsiteY27" fmla="*/ 1743075 h 2429013"/>
              <a:gd name="connsiteX28" fmla="*/ 361950 w 1323975"/>
              <a:gd name="connsiteY28" fmla="*/ 1771650 h 2429013"/>
              <a:gd name="connsiteX29" fmla="*/ 381000 w 1323975"/>
              <a:gd name="connsiteY29" fmla="*/ 1800225 h 2429013"/>
              <a:gd name="connsiteX30" fmla="*/ 400050 w 1323975"/>
              <a:gd name="connsiteY30" fmla="*/ 1857375 h 2429013"/>
              <a:gd name="connsiteX31" fmla="*/ 514350 w 1323975"/>
              <a:gd name="connsiteY31" fmla="*/ 1943100 h 2429013"/>
              <a:gd name="connsiteX32" fmla="*/ 561975 w 1323975"/>
              <a:gd name="connsiteY32" fmla="*/ 1952625 h 2429013"/>
              <a:gd name="connsiteX33" fmla="*/ 590550 w 1323975"/>
              <a:gd name="connsiteY33" fmla="*/ 1971675 h 2429013"/>
              <a:gd name="connsiteX34" fmla="*/ 628650 w 1323975"/>
              <a:gd name="connsiteY34" fmla="*/ 2028825 h 2429013"/>
              <a:gd name="connsiteX35" fmla="*/ 657225 w 1323975"/>
              <a:gd name="connsiteY35" fmla="*/ 2057400 h 2429013"/>
              <a:gd name="connsiteX36" fmla="*/ 676275 w 1323975"/>
              <a:gd name="connsiteY36" fmla="*/ 2114550 h 2429013"/>
              <a:gd name="connsiteX37" fmla="*/ 714375 w 1323975"/>
              <a:gd name="connsiteY37" fmla="*/ 2171700 h 2429013"/>
              <a:gd name="connsiteX38" fmla="*/ 762000 w 1323975"/>
              <a:gd name="connsiteY38" fmla="*/ 2257425 h 2429013"/>
              <a:gd name="connsiteX39" fmla="*/ 790575 w 1323975"/>
              <a:gd name="connsiteY39" fmla="*/ 2276475 h 2429013"/>
              <a:gd name="connsiteX40" fmla="*/ 838200 w 1323975"/>
              <a:gd name="connsiteY40" fmla="*/ 2324100 h 2429013"/>
              <a:gd name="connsiteX41" fmla="*/ 866775 w 1323975"/>
              <a:gd name="connsiteY41" fmla="*/ 2352675 h 2429013"/>
              <a:gd name="connsiteX42" fmla="*/ 962025 w 1323975"/>
              <a:gd name="connsiteY42" fmla="*/ 2390775 h 2429013"/>
              <a:gd name="connsiteX43" fmla="*/ 1238250 w 1323975"/>
              <a:gd name="connsiteY43" fmla="*/ 2409825 h 2429013"/>
              <a:gd name="connsiteX44" fmla="*/ 1323975 w 1323975"/>
              <a:gd name="connsiteY44" fmla="*/ 2428875 h 242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23975" h="2429013">
                <a:moveTo>
                  <a:pt x="0" y="0"/>
                </a:moveTo>
                <a:cubicBezTo>
                  <a:pt x="3175" y="19050"/>
                  <a:pt x="5335" y="38297"/>
                  <a:pt x="9525" y="57150"/>
                </a:cubicBezTo>
                <a:cubicBezTo>
                  <a:pt x="11703" y="66951"/>
                  <a:pt x="16872" y="75924"/>
                  <a:pt x="19050" y="85725"/>
                </a:cubicBezTo>
                <a:cubicBezTo>
                  <a:pt x="23240" y="104578"/>
                  <a:pt x="23891" y="124139"/>
                  <a:pt x="28575" y="142875"/>
                </a:cubicBezTo>
                <a:cubicBezTo>
                  <a:pt x="33445" y="162356"/>
                  <a:pt x="41275" y="180975"/>
                  <a:pt x="47625" y="200025"/>
                </a:cubicBezTo>
                <a:lnTo>
                  <a:pt x="66675" y="257175"/>
                </a:lnTo>
                <a:lnTo>
                  <a:pt x="85725" y="314325"/>
                </a:lnTo>
                <a:cubicBezTo>
                  <a:pt x="88900" y="323850"/>
                  <a:pt x="89681" y="334546"/>
                  <a:pt x="95250" y="342900"/>
                </a:cubicBezTo>
                <a:lnTo>
                  <a:pt x="114300" y="371475"/>
                </a:lnTo>
                <a:cubicBezTo>
                  <a:pt x="133603" y="467989"/>
                  <a:pt x="108466" y="370071"/>
                  <a:pt x="152400" y="466725"/>
                </a:cubicBezTo>
                <a:cubicBezTo>
                  <a:pt x="160709" y="485006"/>
                  <a:pt x="165100" y="504825"/>
                  <a:pt x="171450" y="523875"/>
                </a:cubicBezTo>
                <a:lnTo>
                  <a:pt x="180975" y="552450"/>
                </a:lnTo>
                <a:cubicBezTo>
                  <a:pt x="184150" y="561975"/>
                  <a:pt x="188065" y="571285"/>
                  <a:pt x="190500" y="581025"/>
                </a:cubicBezTo>
                <a:cubicBezTo>
                  <a:pt x="193675" y="593725"/>
                  <a:pt x="197613" y="606258"/>
                  <a:pt x="200025" y="619125"/>
                </a:cubicBezTo>
                <a:cubicBezTo>
                  <a:pt x="207143" y="657089"/>
                  <a:pt x="206861" y="696782"/>
                  <a:pt x="219075" y="733425"/>
                </a:cubicBezTo>
                <a:lnTo>
                  <a:pt x="238125" y="790575"/>
                </a:lnTo>
                <a:cubicBezTo>
                  <a:pt x="234950" y="879475"/>
                  <a:pt x="236903" y="968707"/>
                  <a:pt x="228600" y="1057275"/>
                </a:cubicBezTo>
                <a:cubicBezTo>
                  <a:pt x="227275" y="1071412"/>
                  <a:pt x="209967" y="1081182"/>
                  <a:pt x="209550" y="1095375"/>
                </a:cubicBezTo>
                <a:cubicBezTo>
                  <a:pt x="206748" y="1190637"/>
                  <a:pt x="213931" y="1285961"/>
                  <a:pt x="219075" y="1381125"/>
                </a:cubicBezTo>
                <a:cubicBezTo>
                  <a:pt x="220287" y="1403543"/>
                  <a:pt x="222149" y="1426296"/>
                  <a:pt x="228600" y="1447800"/>
                </a:cubicBezTo>
                <a:cubicBezTo>
                  <a:pt x="231889" y="1458765"/>
                  <a:pt x="241300" y="1466850"/>
                  <a:pt x="247650" y="1476375"/>
                </a:cubicBezTo>
                <a:cubicBezTo>
                  <a:pt x="250825" y="1495425"/>
                  <a:pt x="251068" y="1515203"/>
                  <a:pt x="257175" y="1533525"/>
                </a:cubicBezTo>
                <a:cubicBezTo>
                  <a:pt x="260795" y="1544385"/>
                  <a:pt x="271105" y="1551861"/>
                  <a:pt x="276225" y="1562100"/>
                </a:cubicBezTo>
                <a:cubicBezTo>
                  <a:pt x="280715" y="1571080"/>
                  <a:pt x="281260" y="1581695"/>
                  <a:pt x="285750" y="1590675"/>
                </a:cubicBezTo>
                <a:cubicBezTo>
                  <a:pt x="290870" y="1600914"/>
                  <a:pt x="300151" y="1608789"/>
                  <a:pt x="304800" y="1619250"/>
                </a:cubicBezTo>
                <a:cubicBezTo>
                  <a:pt x="312955" y="1637600"/>
                  <a:pt x="317500" y="1657350"/>
                  <a:pt x="323850" y="1676400"/>
                </a:cubicBezTo>
                <a:cubicBezTo>
                  <a:pt x="327025" y="1685925"/>
                  <a:pt x="328885" y="1695995"/>
                  <a:pt x="333375" y="1704975"/>
                </a:cubicBezTo>
                <a:cubicBezTo>
                  <a:pt x="339725" y="1717675"/>
                  <a:pt x="346832" y="1730024"/>
                  <a:pt x="352425" y="1743075"/>
                </a:cubicBezTo>
                <a:cubicBezTo>
                  <a:pt x="356380" y="1752303"/>
                  <a:pt x="357460" y="1762670"/>
                  <a:pt x="361950" y="1771650"/>
                </a:cubicBezTo>
                <a:cubicBezTo>
                  <a:pt x="367070" y="1781889"/>
                  <a:pt x="376351" y="1789764"/>
                  <a:pt x="381000" y="1800225"/>
                </a:cubicBezTo>
                <a:cubicBezTo>
                  <a:pt x="389155" y="1818575"/>
                  <a:pt x="383986" y="1845327"/>
                  <a:pt x="400050" y="1857375"/>
                </a:cubicBezTo>
                <a:cubicBezTo>
                  <a:pt x="438150" y="1885950"/>
                  <a:pt x="473300" y="1918953"/>
                  <a:pt x="514350" y="1943100"/>
                </a:cubicBezTo>
                <a:cubicBezTo>
                  <a:pt x="528304" y="1951308"/>
                  <a:pt x="546100" y="1949450"/>
                  <a:pt x="561975" y="1952625"/>
                </a:cubicBezTo>
                <a:cubicBezTo>
                  <a:pt x="571500" y="1958975"/>
                  <a:pt x="583012" y="1963060"/>
                  <a:pt x="590550" y="1971675"/>
                </a:cubicBezTo>
                <a:cubicBezTo>
                  <a:pt x="605627" y="1988905"/>
                  <a:pt x="612461" y="2012636"/>
                  <a:pt x="628650" y="2028825"/>
                </a:cubicBezTo>
                <a:lnTo>
                  <a:pt x="657225" y="2057400"/>
                </a:lnTo>
                <a:cubicBezTo>
                  <a:pt x="663575" y="2076450"/>
                  <a:pt x="665136" y="2097842"/>
                  <a:pt x="676275" y="2114550"/>
                </a:cubicBezTo>
                <a:cubicBezTo>
                  <a:pt x="688975" y="2133600"/>
                  <a:pt x="707135" y="2149980"/>
                  <a:pt x="714375" y="2171700"/>
                </a:cubicBezTo>
                <a:cubicBezTo>
                  <a:pt x="724301" y="2201477"/>
                  <a:pt x="733927" y="2238710"/>
                  <a:pt x="762000" y="2257425"/>
                </a:cubicBezTo>
                <a:lnTo>
                  <a:pt x="790575" y="2276475"/>
                </a:lnTo>
                <a:cubicBezTo>
                  <a:pt x="825500" y="2328863"/>
                  <a:pt x="790575" y="2284413"/>
                  <a:pt x="838200" y="2324100"/>
                </a:cubicBezTo>
                <a:cubicBezTo>
                  <a:pt x="848548" y="2332724"/>
                  <a:pt x="855814" y="2344845"/>
                  <a:pt x="866775" y="2352675"/>
                </a:cubicBezTo>
                <a:cubicBezTo>
                  <a:pt x="891301" y="2370194"/>
                  <a:pt x="936000" y="2382100"/>
                  <a:pt x="962025" y="2390775"/>
                </a:cubicBezTo>
                <a:cubicBezTo>
                  <a:pt x="1068972" y="2426424"/>
                  <a:pt x="980567" y="2399914"/>
                  <a:pt x="1238250" y="2409825"/>
                </a:cubicBezTo>
                <a:cubicBezTo>
                  <a:pt x="1304436" y="2431887"/>
                  <a:pt x="1275320" y="2428875"/>
                  <a:pt x="1323975" y="2428875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Выноска 2 22"/>
          <p:cNvSpPr/>
          <p:nvPr/>
        </p:nvSpPr>
        <p:spPr>
          <a:xfrm>
            <a:off x="1508125" y="2878138"/>
            <a:ext cx="2963863" cy="558800"/>
          </a:xfrm>
          <a:prstGeom prst="borderCallout2">
            <a:avLst>
              <a:gd name="adj1" fmla="val 22032"/>
              <a:gd name="adj2" fmla="val 105235"/>
              <a:gd name="adj3" fmla="val 53211"/>
              <a:gd name="adj4" fmla="val 110705"/>
              <a:gd name="adj5" fmla="val -153410"/>
              <a:gd name="adj6" fmla="val 141681"/>
            </a:avLst>
          </a:prstGeom>
          <a:solidFill>
            <a:schemeClr val="tx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нафта, природний газ</a:t>
            </a:r>
            <a:endParaRPr lang="ru-RU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Трапеция 68"/>
          <p:cNvSpPr/>
          <p:nvPr/>
        </p:nvSpPr>
        <p:spPr>
          <a:xfrm>
            <a:off x="5830888" y="2344738"/>
            <a:ext cx="168275" cy="24765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214313" y="1600200"/>
            <a:ext cx="8678862" cy="14001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Різноманітний рельєф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Значні мінеральні ресурси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ru-RU" sz="29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2" grpId="0" animBg="1"/>
      <p:bldP spid="52" grpId="1" animBg="1"/>
      <p:bldP spid="55" grpId="0" animBg="1"/>
      <p:bldP spid="23" grpId="0" animBg="1"/>
      <p:bldP spid="23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784</TotalTime>
  <Words>240</Words>
  <Application>Microsoft Office PowerPoint</Application>
  <PresentationFormat>Экран (4:3)</PresentationFormat>
  <Paragraphs>92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Calibri</vt:lpstr>
      <vt:lpstr>Arial</vt:lpstr>
      <vt:lpstr>Wingdings</vt:lpstr>
      <vt:lpstr>Wingdings 2</vt:lpstr>
      <vt:lpstr>Tw Cen MT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КРАЇНИ  АМЕРИКИ</vt:lpstr>
      <vt:lpstr>Склад регіону</vt:lpstr>
      <vt:lpstr>Склад регіону</vt:lpstr>
      <vt:lpstr>Політична карта</vt:lpstr>
      <vt:lpstr>Політична карта</vt:lpstr>
      <vt:lpstr>Подумай</vt:lpstr>
      <vt:lpstr>Подумай</vt:lpstr>
      <vt:lpstr>Подумай</vt:lpstr>
      <vt:lpstr>Природні умови і ресурси</vt:lpstr>
      <vt:lpstr>Природні умови і ресурси</vt:lpstr>
      <vt:lpstr>Природні умови і ресурси</vt:lpstr>
      <vt:lpstr>Слайд 12</vt:lpstr>
      <vt:lpstr>Слайд 13</vt:lpstr>
      <vt:lpstr>Слайд 14</vt:lpstr>
      <vt:lpstr>Слайд 15</vt:lpstr>
      <vt:lpstr>Слайд 16</vt:lpstr>
      <vt:lpstr>Слайд 17</vt:lpstr>
      <vt:lpstr>Подумай</vt:lpstr>
      <vt:lpstr>Подумай</vt:lpstr>
      <vt:lpstr>Подумай</vt:lpstr>
      <vt:lpstr>Д/З</vt:lpstr>
    </vt:vector>
  </TitlesOfParts>
  <Company>OBRAZCOVA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Країни  латинської америки</dc:title>
  <dc:creator>IRINA</dc:creator>
  <cp:lastModifiedBy>Пользователь Windows</cp:lastModifiedBy>
  <cp:revision>89</cp:revision>
  <dcterms:created xsi:type="dcterms:W3CDTF">2013-04-08T18:11:04Z</dcterms:created>
  <dcterms:modified xsi:type="dcterms:W3CDTF">2020-03-23T06:30:46Z</dcterms:modified>
</cp:coreProperties>
</file>