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5" r:id="rId17"/>
    <p:sldId id="274" r:id="rId18"/>
    <p:sldId id="273" r:id="rId19"/>
    <p:sldId id="276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E88B0-2893-4762-94AB-D13D42C4F6A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8AF2-557C-4AFC-A990-1B5FCFC81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DE90-235F-4A95-AF4A-99A19675FAE5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0FD7-FD02-4F2F-BA9B-B507739D4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F15A8-5AD6-4BBF-B607-9D8D906E7A5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B0F08-6271-4862-8FA8-F5C0E4D0D2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621E3-6864-4BA8-B9EC-CE0B2D834D2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A76CF-E587-4D29-822E-FF598B7E3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4F65-8FF8-4E4B-B899-6D8B555C628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B47-92F8-4225-825A-C49F7115C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080D7-61E6-4120-9D3A-3CD2EFF56463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0DEA9-B8BE-415A-9B6E-DC33C277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0A0F9-E77B-48A4-8931-66588197A0F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5001A-A7F3-4A99-B2B0-2B1D0CB5FC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10FE2-15CD-4FE7-B7D5-BAB976F2A12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24595-08D4-4A26-844F-9455482CB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719BD-FCB6-45CC-ABDA-8FD3C931259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85F2-4AA7-41F5-8BAB-B44C70D70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119F3-70CD-4D2A-AD2E-72D32327B3E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A294C-F873-4A01-8239-D6C473122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F576B-41FE-4BA1-98B8-C6EA99C482F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9207D-E885-40C0-AD0F-1FA5F24F9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4F7D73-78DD-4216-AF7D-BBBD94186054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14591F-54C1-4872-B8D7-2C7427BB8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268760"/>
            <a:ext cx="6984776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2300" b="1" i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Азовське море</a:t>
            </a:r>
            <a:endParaRPr lang="ru-RU" sz="12300" b="1" i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0"/>
            <a:ext cx="5805179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8. Екологічна ситуація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2530" name="Рисунок 3" descr="http://www.ukrmap.kiev.ua/program2010/g8/g8_38_files/image0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714375"/>
            <a:ext cx="668972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2"/>
          <p:cNvSpPr txBox="1">
            <a:spLocks noChangeArrowheads="1"/>
          </p:cNvSpPr>
          <p:nvPr/>
        </p:nvSpPr>
        <p:spPr bwMode="auto">
          <a:xfrm>
            <a:off x="357188" y="428625"/>
            <a:ext cx="8572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Проте в останні десятиріччя маса </a:t>
            </a:r>
            <a:r>
              <a:rPr lang="uk-UA" sz="2000" i="1">
                <a:solidFill>
                  <a:schemeClr val="tx2"/>
                </a:solidFill>
                <a:latin typeface="Calibri" pitchFamily="34" charset="0"/>
              </a:rPr>
              <a:t>планктону </a:t>
            </a:r>
            <a:r>
              <a:rPr lang="uk-UA" sz="2000">
                <a:latin typeface="Calibri" pitchFamily="34" charset="0"/>
              </a:rPr>
              <a:t>в морі зменшилася майже на третину, що призвело до значного зниження його </a:t>
            </a:r>
            <a:r>
              <a:rPr lang="uk-UA" sz="2000" i="1">
                <a:solidFill>
                  <a:schemeClr val="tx2"/>
                </a:solidFill>
                <a:latin typeface="Calibri" pitchFamily="34" charset="0"/>
              </a:rPr>
              <a:t>рибопродуктивності. </a:t>
            </a:r>
            <a:r>
              <a:rPr lang="uk-UA" sz="2000">
                <a:latin typeface="Calibri" pitchFamily="34" charset="0"/>
              </a:rPr>
              <a:t>Це сталося внаслідок збільшення стоків неочищених вод від промислових і комунальних підприємств, інтенсивного використання сільським господарством мінеральних добрив та отрутохімікатів в басейнах річок, забруднення від аварії кораблів.</a:t>
            </a:r>
          </a:p>
        </p:txBody>
      </p:sp>
      <p:pic>
        <p:nvPicPr>
          <p:cNvPr id="23554" name="Picture 1" descr="I:\Azov\pic\2009_10_2_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357438"/>
            <a:ext cx="414337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 descr="I:\Azov\pic\2009_02_2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617913"/>
            <a:ext cx="44958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I:\Azov\pic\p0000012asa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4786313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000625" y="142875"/>
            <a:ext cx="4000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Так, в акваторію </a:t>
            </a:r>
            <a:r>
              <a:rPr lang="ru-RU" i="1">
                <a:solidFill>
                  <a:schemeClr val="tx2"/>
                </a:solidFill>
                <a:latin typeface="Calibri" pitchFamily="34" charset="0"/>
              </a:rPr>
              <a:t>Таганрогської затоки</a:t>
            </a:r>
            <a:r>
              <a:rPr lang="ru-RU">
                <a:latin typeface="Calibri" pitchFamily="34" charset="0"/>
              </a:rPr>
              <a:t>, в районі м. </a:t>
            </a:r>
            <a:r>
              <a:rPr lang="ru-RU" i="1">
                <a:solidFill>
                  <a:schemeClr val="tx2"/>
                </a:solidFill>
                <a:latin typeface="Calibri" pitchFamily="34" charset="0"/>
              </a:rPr>
              <a:t>Маріуполя</a:t>
            </a:r>
            <a:r>
              <a:rPr lang="ru-RU">
                <a:latin typeface="Calibri" pitchFamily="34" charset="0"/>
              </a:rPr>
              <a:t>, скидають стічні води ВАТ МК </a:t>
            </a:r>
            <a:r>
              <a:rPr lang="ru-RU" i="1">
                <a:solidFill>
                  <a:schemeClr val="tx2"/>
                </a:solidFill>
                <a:latin typeface="Calibri" pitchFamily="34" charset="0"/>
              </a:rPr>
              <a:t>"Азовсталь", </a:t>
            </a:r>
            <a:r>
              <a:rPr lang="ru-RU">
                <a:latin typeface="Calibri" pitchFamily="34" charset="0"/>
              </a:rPr>
              <a:t>Маріупольські очисні споруди, Азовський судоремонтний завод.</a:t>
            </a:r>
            <a:br>
              <a:rPr lang="ru-RU">
                <a:latin typeface="Calibri" pitchFamily="34" charset="0"/>
              </a:rPr>
            </a:br>
            <a:r>
              <a:rPr lang="ru-RU">
                <a:latin typeface="Calibri" pitchFamily="34" charset="0"/>
              </a:rPr>
              <a:t>Комбінат </a:t>
            </a:r>
            <a:r>
              <a:rPr lang="ru-RU" i="1">
                <a:solidFill>
                  <a:schemeClr val="tx2"/>
                </a:solidFill>
                <a:latin typeface="Calibri" pitchFamily="34" charset="0"/>
              </a:rPr>
              <a:t>"Азовсталь" </a:t>
            </a:r>
            <a:r>
              <a:rPr lang="ru-RU">
                <a:latin typeface="Calibri" pitchFamily="34" charset="0"/>
              </a:rPr>
              <a:t>скинув в 2002 році біля 207 млн м.куб недостатньо очищених стоків в шламонакопичувач, що нижче на 5% ніж в 2001 році і пов'язане із зменшенням росту виробництва.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142875" y="3500438"/>
            <a:ext cx="8715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Таким чином, на долю комбінату </a:t>
            </a:r>
            <a:r>
              <a:rPr lang="ru-RU" sz="2400" i="1">
                <a:solidFill>
                  <a:schemeClr val="tx2"/>
                </a:solidFill>
                <a:latin typeface="Calibri" pitchFamily="34" charset="0"/>
              </a:rPr>
              <a:t>" Азовсталь" </a:t>
            </a:r>
            <a:r>
              <a:rPr lang="ru-RU" sz="2400">
                <a:latin typeface="Calibri" pitchFamily="34" charset="0"/>
              </a:rPr>
              <a:t>припадає 94% від загального обсягу скидання стічних вод при ліміті забора морської води 800 млн м.куб. За 2002 рік використання морської води склало 775457 тис.м.куб. взагалі по підприємству.</a:t>
            </a:r>
            <a:br>
              <a:rPr lang="ru-RU" sz="2400">
                <a:latin typeface="Calibri" pitchFamily="34" charset="0"/>
              </a:rPr>
            </a:br>
            <a:r>
              <a:rPr lang="ru-RU" sz="2400">
                <a:latin typeface="Calibri" pitchFamily="34" charset="0"/>
              </a:rPr>
              <a:t>Таким чином, найбільш впливовим чинником в частині зкидання забруднених стоків на протязі останніх десятиріч є МК </a:t>
            </a:r>
            <a:r>
              <a:rPr lang="ru-RU" sz="2400" i="1">
                <a:solidFill>
                  <a:schemeClr val="tx2"/>
                </a:solidFill>
                <a:latin typeface="Calibri" pitchFamily="34" charset="0"/>
              </a:rPr>
              <a:t>" Азовсталь".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:\Azov\pic\kruweni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14313"/>
            <a:ext cx="3803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571500" y="3286125"/>
            <a:ext cx="79295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Крім МК "Азовсталь" скид промислових стоків здійснюють (2002 р.)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" Маріупольський міськводоканал - </a:t>
            </a:r>
            <a:r>
              <a:rPr lang="ru-RU" sz="2000" i="1" u="sng">
                <a:solidFill>
                  <a:schemeClr val="tx2"/>
                </a:solidFill>
                <a:latin typeface="Calibri" pitchFamily="34" charset="0"/>
              </a:rPr>
              <a:t>47 млн 809 тис.м /куб 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" Бердянський міськводоканал - </a:t>
            </a:r>
            <a:r>
              <a:rPr lang="ru-RU" sz="2000" i="1" u="sng">
                <a:solidFill>
                  <a:schemeClr val="tx2"/>
                </a:solidFill>
                <a:latin typeface="Calibri" pitchFamily="34" charset="0"/>
              </a:rPr>
              <a:t>9 млн 398 тис.м / куб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" Азовський судоремонтний завод - </a:t>
            </a:r>
            <a:r>
              <a:rPr lang="ru-RU" sz="2000" i="1" u="sng">
                <a:solidFill>
                  <a:schemeClr val="tx2"/>
                </a:solidFill>
                <a:latin typeface="Calibri" pitchFamily="34" charset="0"/>
              </a:rPr>
              <a:t>35 млн 800 тис.м / куб</a:t>
            </a:r>
            <a:r>
              <a:rPr lang="ru-RU" sz="2000">
                <a:latin typeface="Calibri" pitchFamily="34" charset="0"/>
              </a:rPr>
              <a:t/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По даним моніторінга в районі збросного колектора Маріупольських очисних споруд за 2002 рік було зафіксовано 3 випадки перевищення ГДК по завислим речовинам, 2 випадки по азоту амонійному.</a:t>
            </a:r>
            <a:br>
              <a:rPr lang="ru-RU" sz="2000">
                <a:latin typeface="Calibri" pitchFamily="34" charset="0"/>
              </a:rPr>
            </a:br>
            <a:r>
              <a:rPr lang="ru-RU" sz="2000">
                <a:latin typeface="Calibri" pitchFamily="34" charset="0"/>
              </a:rPr>
              <a:t>Треба відмітити, що поліпшився стан морської води в акваторії порта Маріуполь.</a:t>
            </a:r>
          </a:p>
        </p:txBody>
      </p:sp>
      <p:pic>
        <p:nvPicPr>
          <p:cNvPr id="25603" name="Picture 2" descr="I:\Azov\pic\47913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214313"/>
            <a:ext cx="38576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714375" y="3214688"/>
            <a:ext cx="7858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Не останнім показником екологічного стану Азовського моря є нинішнє становище водних живих </a:t>
            </a:r>
            <a:r>
              <a:rPr lang="ru-RU" sz="2000" i="1">
                <a:solidFill>
                  <a:schemeClr val="tx2"/>
                </a:solidFill>
                <a:latin typeface="Calibri" pitchFamily="34" charset="0"/>
              </a:rPr>
              <a:t>ресурсів</a:t>
            </a:r>
            <a:r>
              <a:rPr lang="ru-RU" sz="2000">
                <a:latin typeface="Calibri" pitchFamily="34" charset="0"/>
              </a:rPr>
              <a:t>. Якщо судити по загальному вилову риби, то він зменшився і склав 26026 тис. тон. Загальна тенденція за ряд років має напрямок к зниженню вилова промислових видів ( </a:t>
            </a:r>
            <a:r>
              <a:rPr lang="ru-RU" sz="2000" i="1">
                <a:solidFill>
                  <a:schemeClr val="tx2"/>
                </a:solidFill>
                <a:latin typeface="Calibri" pitchFamily="34" charset="0"/>
              </a:rPr>
              <a:t>піленгас, судак </a:t>
            </a:r>
            <a:r>
              <a:rPr lang="ru-RU" sz="2000">
                <a:latin typeface="Calibri" pitchFamily="34" charset="0"/>
              </a:rPr>
              <a:t>), росту вилова менш цінних в промисловому значенні видів - бичків, в тому числі виловлених в передзаморний період. Цінні породи риб ( </a:t>
            </a:r>
            <a:r>
              <a:rPr lang="ru-RU" sz="2000" i="1">
                <a:solidFill>
                  <a:schemeClr val="tx2"/>
                </a:solidFill>
                <a:latin typeface="Calibri" pitchFamily="34" charset="0"/>
              </a:rPr>
              <a:t>осетрові </a:t>
            </a:r>
            <a:r>
              <a:rPr lang="ru-RU" sz="2000">
                <a:latin typeface="Calibri" pitchFamily="34" charset="0"/>
              </a:rPr>
              <a:t>) знаходяться в критичному стані вже ряд останніх років, відтворювання практично немає, за виключенням декількох підприємств. </a:t>
            </a:r>
          </a:p>
        </p:txBody>
      </p:sp>
      <p:pic>
        <p:nvPicPr>
          <p:cNvPr id="26626" name="Picture 1" descr="I:\Azov\pic\fish13008856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2786062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I:\Azov\pic\kaksjw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21431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4" descr="http://manyava.ucoz.ua/409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307181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3429000" y="285750"/>
            <a:ext cx="535781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alibri" pitchFamily="34" charset="0"/>
              </a:rPr>
              <a:t>Співробітники української державної екологічної інспекції Азовського моря в ході екологічних перевірок портів з початку 2009 року виявили 11 випадків забруднення акваторії Азовського моря і ряд порушень природоохоронного законодавства, йдеться в повідомленні відомства. "У Маріупольському і Бердянському порту в 2009 році відбулося 11 випадків забруднення акваторії Азовського моря. Збиток, нанесений навколишньому середовищу, склав більше 37 тисяч гривень (4,5 тисячі доларів), які повною мірою відшкодовані порушниками і пішли у фонд держави", -- наголошується в повідомленні. Також інспекцією було перевірено понад 800 транспортних засобів, і виявлено понад 530 порушень. Винні притягнуті до адміністративної відповідальності, сума штрафів перевищила 78 тисяч гривень (9,57 тисячі доларів) ".</a:t>
            </a:r>
          </a:p>
        </p:txBody>
      </p:sp>
      <p:pic>
        <p:nvPicPr>
          <p:cNvPr id="27651" name="Picture 2" descr="I:\Azov\pic\210910- 001_30-28-07-2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071813"/>
            <a:ext cx="3000375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3" descr="http://coolreferat.com/ref-1000_484945414-16452.coolp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00063"/>
            <a:ext cx="5499100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643063" y="5072063"/>
            <a:ext cx="6000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600" i="1" u="sng">
                <a:solidFill>
                  <a:schemeClr val="tx2"/>
                </a:solidFill>
                <a:latin typeface="Calibri" pitchFamily="34" charset="0"/>
              </a:rPr>
              <a:t>Пейзажі Азовського моря</a:t>
            </a:r>
            <a:endParaRPr lang="ru-RU" sz="3600" i="1" u="sng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35269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Висновки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357188" y="1143000"/>
            <a:ext cx="8501062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uk-UA">
                <a:latin typeface="Calibri" pitchFamily="34" charset="0"/>
              </a:rPr>
              <a:t> </a:t>
            </a:r>
            <a:r>
              <a:rPr lang="uk-UA" sz="2400">
                <a:latin typeface="Calibri" pitchFamily="34" charset="0"/>
              </a:rPr>
              <a:t>Азовське море має вигідне фізико-географічне положення та відрізняється сприятливими кліматичними умовами;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 За біологічною продуктивністю (кількістю тонн морепродуктів, яка припадає на одиницю площі) Азовське море ще зовсім недавно було на першому місці серед усіх морів світу.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 Останнім часом екологічна ситуація в Азовському морі погіршилася внаслідок забруднення його стічними водами підприємств, зменшення стоку річок і т.д.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 До основних речовин, якими забруднюється Азовське море  можна віднести: органічні речовини, амонітний та нітритний азот, залізо та нафтопродукти. </a:t>
            </a:r>
          </a:p>
          <a:p>
            <a:pPr>
              <a:buFont typeface="Arial" charset="0"/>
              <a:buChar char="•"/>
            </a:pPr>
            <a:r>
              <a:rPr lang="uk-UA" sz="2400">
                <a:latin typeface="Calibri" pitchFamily="34" charset="0"/>
              </a:rPr>
              <a:t> До основних підприємств - забрудників можна віднести: Азовсталь, </a:t>
            </a:r>
            <a:r>
              <a:rPr lang="ru-RU" sz="2400">
                <a:latin typeface="Calibri" pitchFamily="34" charset="0"/>
              </a:rPr>
              <a:t>Маріупольський міськводоканал , Бердянський міськводоканал , Азовський судоремонтний завод .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214290"/>
            <a:ext cx="35269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Висновки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30722" name="TextBox 3"/>
          <p:cNvSpPr txBox="1">
            <a:spLocks noChangeArrowheads="1"/>
          </p:cNvSpPr>
          <p:nvPr/>
        </p:nvSpPr>
        <p:spPr bwMode="auto">
          <a:xfrm>
            <a:off x="500063" y="1857375"/>
            <a:ext cx="8358187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В Азовському морі останніми десятиліттями склалися складні екологічні умови, які призвели до зменшення його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біопродуктивності. </a:t>
            </a:r>
            <a:r>
              <a:rPr lang="uk-UA" sz="2400">
                <a:latin typeface="Calibri" pitchFamily="34" charset="0"/>
              </a:rPr>
              <a:t>У зв'язку з будівництвом зрошувальних систем у басейні Азовського моря значно зменшився приплив прісних вод, збільшився приплив чорноморських солоних вод, відбувається значне забруднення стічними водами й отрутохімікатами. Розроблено програму екологічного оздоровлення Азовського моря. Передбачено поліпшення біологічних ресурсів та заходи з використання мінеральних (різних солей) та рекреаційних ресурсів.</a:t>
            </a:r>
            <a:endParaRPr lang="ru-RU" sz="2400">
              <a:latin typeface="Calibri" pitchFamily="34" charset="0"/>
            </a:endParaRPr>
          </a:p>
          <a:p>
            <a:pPr algn="ctr"/>
            <a:endParaRPr lang="ru-RU" sz="2400">
              <a:latin typeface="Calibri" pitchFamily="34" charset="0"/>
            </a:endParaRPr>
          </a:p>
        </p:txBody>
      </p:sp>
      <p:pic>
        <p:nvPicPr>
          <p:cNvPr id="28674" name="Picture 2" descr="I:\Azov\pic\br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42851"/>
            <a:ext cx="2524143" cy="1893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charset="0"/>
              </a:rPr>
              <a:t>Д/З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mtClean="0">
                <a:latin typeface="Arial" charset="0"/>
              </a:rPr>
              <a:t>Параграф 45 чит.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28794" y="428604"/>
            <a:ext cx="511896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План доповіді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842968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1. Фізико-географічне положення Азовського моря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2143116"/>
            <a:ext cx="3245055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2. Короткі відомості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643182"/>
            <a:ext cx="2366802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3. </a:t>
            </a:r>
            <a:r>
              <a:rPr lang="uk-UA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батіметрія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3143248"/>
            <a:ext cx="175509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4. клімат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3571876"/>
            <a:ext cx="2326406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5. солоність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4071942"/>
            <a:ext cx="212090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6. Рух води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572008"/>
            <a:ext cx="3626377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7. Природні ресурси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85786" y="5072074"/>
            <a:ext cx="4127861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8. Екологічна ситуація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8662" y="5643578"/>
            <a:ext cx="1917513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Висновки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214554"/>
            <a:ext cx="6791283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Дякую за увагу!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Azov\pic\image009.gif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740494"/>
            <a:ext cx="9144000" cy="6117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00034" y="214290"/>
            <a:ext cx="8429684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1. Фізико-географічне положення Азовського моря</a:t>
            </a:r>
            <a:endParaRPr lang="ru-RU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714375"/>
            <a:ext cx="6459538" cy="4681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428860" y="142852"/>
            <a:ext cx="478002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2. Короткі відомості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786563" y="571500"/>
            <a:ext cx="235743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Calibri" pitchFamily="34" charset="0"/>
              </a:rPr>
              <a:t>Азо́вське мо́ре </a:t>
            </a:r>
            <a:r>
              <a:rPr lang="ru-RU">
                <a:latin typeface="Calibri" pitchFamily="34" charset="0"/>
              </a:rPr>
              <a:t> — внутрішнє море</a:t>
            </a:r>
          </a:p>
          <a:p>
            <a:pPr algn="ctr"/>
            <a:r>
              <a:rPr lang="ru-RU">
                <a:latin typeface="Calibri" pitchFamily="34" charset="0"/>
              </a:rPr>
              <a:t> басейну Атлантичного океану, розташоване між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45°16' </a:t>
            </a:r>
            <a:r>
              <a:rPr lang="ru-RU">
                <a:latin typeface="Calibri" pitchFamily="34" charset="0"/>
              </a:rPr>
              <a:t>і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47°17' </a:t>
            </a:r>
            <a:r>
              <a:rPr lang="ru-RU">
                <a:latin typeface="Calibri" pitchFamily="34" charset="0"/>
              </a:rPr>
              <a:t>пн. ш.,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33°36' </a:t>
            </a:r>
            <a:r>
              <a:rPr lang="ru-RU">
                <a:latin typeface="Calibri" pitchFamily="34" charset="0"/>
              </a:rPr>
              <a:t>і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39°21' </a:t>
            </a:r>
            <a:r>
              <a:rPr lang="ru-RU">
                <a:latin typeface="Calibri" pitchFamily="34" charset="0"/>
              </a:rPr>
              <a:t>сх. д. 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6715125" y="2571750"/>
            <a:ext cx="257175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>
                <a:latin typeface="Calibri" pitchFamily="34" charset="0"/>
              </a:rPr>
              <a:t>Площа</a:t>
            </a:r>
            <a:r>
              <a:rPr lang="ru-RU">
                <a:latin typeface="Calibri" pitchFamily="34" charset="0"/>
              </a:rPr>
              <a:t> водного дзеркала –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39</a:t>
            </a:r>
            <a:r>
              <a:rPr lang="ru-RU">
                <a:latin typeface="Calibri" pitchFamily="34" charset="0"/>
              </a:rPr>
              <a:t> тис. км², </a:t>
            </a:r>
          </a:p>
          <a:p>
            <a:pPr algn="ctr"/>
            <a:r>
              <a:rPr lang="ru-RU">
                <a:latin typeface="Calibri" pitchFamily="34" charset="0"/>
              </a:rPr>
              <a:t>об'єм –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290</a:t>
            </a:r>
            <a:r>
              <a:rPr lang="ru-RU">
                <a:latin typeface="Calibri" pitchFamily="34" charset="0"/>
              </a:rPr>
              <a:t> км</a:t>
            </a:r>
            <a:r>
              <a:rPr lang="ru-RU" baseline="30000">
                <a:latin typeface="Calibri" pitchFamily="34" charset="0"/>
              </a:rPr>
              <a:t>3</a:t>
            </a:r>
            <a:r>
              <a:rPr lang="ru-RU">
                <a:latin typeface="Calibri" pitchFamily="34" charset="0"/>
              </a:rPr>
              <a:t>,         сер. </a:t>
            </a:r>
            <a:r>
              <a:rPr lang="ru-RU" i="1">
                <a:latin typeface="Calibri" pitchFamily="34" charset="0"/>
              </a:rPr>
              <a:t>глибина</a:t>
            </a:r>
            <a:r>
              <a:rPr lang="ru-RU">
                <a:latin typeface="Calibri" pitchFamily="34" charset="0"/>
              </a:rPr>
              <a:t> -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7,4 </a:t>
            </a:r>
            <a:r>
              <a:rPr lang="ru-RU">
                <a:latin typeface="Calibri" pitchFamily="34" charset="0"/>
              </a:rPr>
              <a:t> м, максимальна –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 15  </a:t>
            </a:r>
            <a:r>
              <a:rPr lang="ru-RU">
                <a:latin typeface="Calibri" pitchFamily="34" charset="0"/>
              </a:rPr>
              <a:t>м, сер. </a:t>
            </a:r>
            <a:r>
              <a:rPr lang="ru-RU" i="1">
                <a:latin typeface="Calibri" pitchFamily="34" charset="0"/>
              </a:rPr>
              <a:t>солоність </a:t>
            </a:r>
            <a:r>
              <a:rPr lang="ru-RU">
                <a:latin typeface="Calibri" pitchFamily="34" charset="0"/>
              </a:rPr>
              <a:t>-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13,8</a:t>
            </a:r>
            <a:r>
              <a:rPr lang="ru-RU">
                <a:latin typeface="Calibri" pitchFamily="34" charset="0"/>
              </a:rPr>
              <a:t>‰, найбільша у з. Сиваш — до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 25</a:t>
            </a:r>
            <a:r>
              <a:rPr lang="ru-RU">
                <a:latin typeface="Calibri" pitchFamily="34" charset="0"/>
              </a:rPr>
              <a:t> ‰,               </a:t>
            </a:r>
          </a:p>
          <a:p>
            <a:pPr algn="ctr"/>
            <a:r>
              <a:rPr lang="ru-RU">
                <a:latin typeface="Calibri" pitchFamily="34" charset="0"/>
              </a:rPr>
              <a:t>сер. </a:t>
            </a:r>
            <a:r>
              <a:rPr lang="ru-RU" i="1">
                <a:latin typeface="Calibri" pitchFamily="34" charset="0"/>
              </a:rPr>
              <a:t>температура </a:t>
            </a:r>
          </a:p>
          <a:p>
            <a:pPr algn="ctr"/>
            <a:r>
              <a:rPr lang="ru-RU">
                <a:latin typeface="Calibri" pitchFamily="34" charset="0"/>
              </a:rPr>
              <a:t>води - </a:t>
            </a:r>
            <a:r>
              <a:rPr lang="ru-RU">
                <a:solidFill>
                  <a:schemeClr val="tx2"/>
                </a:solidFill>
                <a:latin typeface="Calibri" pitchFamily="34" charset="0"/>
              </a:rPr>
              <a:t>+11 </a:t>
            </a:r>
            <a:r>
              <a:rPr lang="ru-RU">
                <a:latin typeface="Calibri" pitchFamily="34" charset="0"/>
              </a:rPr>
              <a:t> °C; 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214313" y="5643563"/>
            <a:ext cx="8715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Найбільша його </a:t>
            </a:r>
            <a:r>
              <a:rPr lang="ru-RU" sz="2400" i="1">
                <a:solidFill>
                  <a:schemeClr val="tx2"/>
                </a:solidFill>
                <a:latin typeface="Calibri" pitchFamily="34" charset="0"/>
              </a:rPr>
              <a:t>довжина</a:t>
            </a:r>
            <a:r>
              <a:rPr lang="ru-RU" sz="2400">
                <a:latin typeface="Calibri" pitchFamily="34" charset="0"/>
              </a:rPr>
              <a:t> — 343 км, найбільша </a:t>
            </a:r>
            <a:r>
              <a:rPr lang="ru-RU" sz="2400" i="1">
                <a:solidFill>
                  <a:schemeClr val="tx2"/>
                </a:solidFill>
                <a:latin typeface="Calibri" pitchFamily="34" charset="0"/>
              </a:rPr>
              <a:t>ширина</a:t>
            </a:r>
            <a:r>
              <a:rPr lang="ru-RU" sz="2400">
                <a:latin typeface="Calibri" pitchFamily="34" charset="0"/>
              </a:rPr>
              <a:t> — 231 км; довжина </a:t>
            </a:r>
            <a:r>
              <a:rPr lang="ru-RU" sz="2400" i="1">
                <a:solidFill>
                  <a:schemeClr val="tx2"/>
                </a:solidFill>
                <a:latin typeface="Calibri" pitchFamily="34" charset="0"/>
              </a:rPr>
              <a:t>берегової лінії</a:t>
            </a:r>
            <a:r>
              <a:rPr lang="ru-RU" sz="2400">
                <a:latin typeface="Calibri" pitchFamily="34" charset="0"/>
              </a:rPr>
              <a:t> — 1472 км; </a:t>
            </a:r>
          </a:p>
          <a:p>
            <a:pPr algn="ctr"/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I:\Azov\pic\Topo_map2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7358062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500063" y="5500688"/>
            <a:ext cx="83581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chemeClr val="tx2"/>
                </a:solidFill>
                <a:latin typeface="Calibri" pitchFamily="34" charset="0"/>
              </a:rPr>
              <a:t>Азовське море</a:t>
            </a:r>
            <a:r>
              <a:rPr lang="ru-RU" sz="2400">
                <a:latin typeface="Calibri" pitchFamily="34" charset="0"/>
              </a:rPr>
              <a:t> — наймілкіше море у світі. Береги Азовського моря низовинні. Берегова лінія хоч і має плавні вигини, але порізана численнимизатоками.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0"/>
            <a:ext cx="2988255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3. </a:t>
            </a:r>
            <a:r>
              <a:rPr lang="uk-UA" sz="3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батіметрія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1785938" y="642938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 b="1" i="1">
                <a:solidFill>
                  <a:srgbClr val="575757"/>
                </a:solidFill>
                <a:latin typeface="Calibri" pitchFamily="34" charset="0"/>
                <a:cs typeface="Times New Roman" pitchFamily="18" charset="0"/>
              </a:rPr>
              <a:t>січень                                                        липень</a:t>
            </a:r>
            <a:endParaRPr lang="ru-RU" sz="900"/>
          </a:p>
          <a:p>
            <a:pPr eaLnBrk="0" hangingPunct="0"/>
            <a:endParaRPr lang="ru-RU"/>
          </a:p>
        </p:txBody>
      </p:sp>
      <p:pic>
        <p:nvPicPr>
          <p:cNvPr id="18434" name="Рисунок 1" descr="http://www.ukrmap.kiev.ua/program2010/g8/g8_38_files/image0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1000125"/>
            <a:ext cx="59531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571875" y="3571875"/>
            <a:ext cx="170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uk-UA" sz="1400" b="1" i="1">
                <a:solidFill>
                  <a:srgbClr val="575757"/>
                </a:solidFill>
                <a:latin typeface="Calibri" pitchFamily="34" charset="0"/>
                <a:cs typeface="Times New Roman" pitchFamily="18" charset="0"/>
              </a:rPr>
              <a:t>Мал. Температура</a:t>
            </a:r>
            <a:endParaRPr lang="uk-UA"/>
          </a:p>
        </p:txBody>
      </p:sp>
      <p:sp>
        <p:nvSpPr>
          <p:cNvPr id="18436" name="TextBox 6"/>
          <p:cNvSpPr txBox="1">
            <a:spLocks noChangeArrowheads="1"/>
          </p:cNvSpPr>
          <p:nvPr/>
        </p:nvSpPr>
        <p:spPr bwMode="auto">
          <a:xfrm>
            <a:off x="500063" y="3929063"/>
            <a:ext cx="83581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Клімат</a:t>
            </a:r>
            <a:r>
              <a:rPr lang="uk-UA" sz="2400">
                <a:latin typeface="Calibri" pitchFamily="34" charset="0"/>
              </a:rPr>
              <a:t> узбережжя Азовського моря подібний до клімату Причорноморської низовини. Температури повітря влітку становлять в середньому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+22°С</a:t>
            </a:r>
            <a:r>
              <a:rPr lang="uk-UA" sz="2400">
                <a:latin typeface="Calibri" pitchFamily="34" charset="0"/>
              </a:rPr>
              <a:t>, взимку – від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–5 </a:t>
            </a:r>
            <a:r>
              <a:rPr lang="uk-UA" sz="2400">
                <a:latin typeface="Calibri" pitchFamily="34" charset="0"/>
              </a:rPr>
              <a:t>до 0°С. </a:t>
            </a:r>
          </a:p>
          <a:p>
            <a:pPr algn="ctr"/>
            <a:r>
              <a:rPr lang="uk-UA" sz="2400">
                <a:latin typeface="Calibri" pitchFamily="34" charset="0"/>
              </a:rPr>
              <a:t>Взимку бувають бурі. У Керченській протоці цілорічно стелються густі тумани. </a:t>
            </a:r>
          </a:p>
          <a:p>
            <a:pPr algn="ctr"/>
            <a:r>
              <a:rPr lang="uk-UA" sz="2400">
                <a:latin typeface="Calibri" pitchFamily="34" charset="0"/>
              </a:rPr>
              <a:t>На узбережжях влітку дмуть бризи.</a:t>
            </a:r>
            <a:endParaRPr lang="ru-RU" sz="24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0"/>
            <a:ext cx="242104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4. клімат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http://www.ukrmap.kiev.ua/program2010/g8/g8_38_files/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71563"/>
            <a:ext cx="6151563" cy="282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643174" y="0"/>
            <a:ext cx="354571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5. солоність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3786188" y="3857625"/>
            <a:ext cx="1571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400" b="1" i="1">
                <a:solidFill>
                  <a:srgbClr val="575757"/>
                </a:solidFill>
                <a:latin typeface="Calibri" pitchFamily="34" charset="0"/>
                <a:cs typeface="Times New Roman" pitchFamily="18" charset="0"/>
              </a:rPr>
              <a:t>Мал. Солоність</a:t>
            </a:r>
            <a:endParaRPr lang="uk-UA"/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1785938" y="714375"/>
            <a:ext cx="4500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uk-UA" sz="1400" b="1" i="1">
                <a:solidFill>
                  <a:srgbClr val="575757"/>
                </a:solidFill>
                <a:latin typeface="Calibri" pitchFamily="34" charset="0"/>
                <a:cs typeface="Times New Roman" pitchFamily="18" charset="0"/>
              </a:rPr>
              <a:t>січень                                                        липень</a:t>
            </a:r>
            <a:endParaRPr lang="uk-UA"/>
          </a:p>
        </p:txBody>
      </p:sp>
      <p:sp>
        <p:nvSpPr>
          <p:cNvPr id="19461" name="TextBox 6"/>
          <p:cNvSpPr txBox="1">
            <a:spLocks noChangeArrowheads="1"/>
          </p:cNvSpPr>
          <p:nvPr/>
        </p:nvSpPr>
        <p:spPr bwMode="auto">
          <a:xfrm>
            <a:off x="357188" y="4071938"/>
            <a:ext cx="85010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Середня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солоність</a:t>
            </a:r>
            <a:r>
              <a:rPr lang="uk-UA" sz="2400">
                <a:latin typeface="Calibri" pitchFamily="34" charset="0"/>
              </a:rPr>
              <a:t> води в Азовському морі дуже низька – не більш як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13‰</a:t>
            </a:r>
            <a:r>
              <a:rPr lang="uk-UA" sz="2400">
                <a:latin typeface="Calibri" pitchFamily="34" charset="0"/>
              </a:rPr>
              <a:t>, а в прибережній смузі може зменшуватися до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2‰</a:t>
            </a:r>
            <a:r>
              <a:rPr lang="uk-UA" sz="2400">
                <a:latin typeface="Calibri" pitchFamily="34" charset="0"/>
              </a:rPr>
              <a:t>. Натомість у затоці Сиваш вона у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10 – 15 </a:t>
            </a:r>
            <a:r>
              <a:rPr lang="uk-UA" sz="2400">
                <a:latin typeface="Calibri" pitchFamily="34" charset="0"/>
              </a:rPr>
              <a:t>разів вища від середньої в морі. Вода у затоці тепліша, ніж у морі, швидше випаровується під спекотним південним сонцем і доходить до стану ропи та перетворюється на сіль. Влітку поверхня затоки виблискує соляною кіркою, ніби льодяна ковзанка.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I:\Azov\pic\3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714356"/>
            <a:ext cx="4291179" cy="3856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86050" y="0"/>
            <a:ext cx="3223703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6. Рух води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285750" y="4429125"/>
            <a:ext cx="85725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latin typeface="Calibri" pitchFamily="34" charset="0"/>
              </a:rPr>
              <a:t>В Азовському морі </a:t>
            </a:r>
            <a:r>
              <a:rPr lang="uk-UA" sz="2000" i="1">
                <a:solidFill>
                  <a:schemeClr val="tx2"/>
                </a:solidFill>
                <a:latin typeface="Calibri" pitchFamily="34" charset="0"/>
              </a:rPr>
              <a:t>напрямок течій </a:t>
            </a:r>
            <a:r>
              <a:rPr lang="uk-UA" sz="2000">
                <a:latin typeface="Calibri" pitchFamily="34" charset="0"/>
              </a:rPr>
              <a:t>визначається вітром. Переважає рух води у південно-західному та північно-східному напрямках. Проте такі течії є нетривалими і нестійкими.</a:t>
            </a:r>
            <a:endParaRPr lang="ru-RU" sz="2000">
              <a:latin typeface="Calibri" pitchFamily="34" charset="0"/>
            </a:endParaRPr>
          </a:p>
          <a:p>
            <a:pPr algn="ctr"/>
            <a:r>
              <a:rPr lang="uk-UA" sz="2000">
                <a:latin typeface="Calibri" pitchFamily="34" charset="0"/>
              </a:rPr>
              <a:t>Найбільші хвилі виникають поблизу Арабатської Стрілки. На всій акваторії моря постійно спостерігаються</a:t>
            </a:r>
            <a:r>
              <a:rPr lang="uk-UA" sz="2000" i="1">
                <a:solidFill>
                  <a:schemeClr val="tx2"/>
                </a:solidFill>
                <a:latin typeface="Calibri" pitchFamily="34" charset="0"/>
              </a:rPr>
              <a:t> нагінно-згінні</a:t>
            </a:r>
            <a:r>
              <a:rPr lang="uk-UA" sz="2000">
                <a:latin typeface="Calibri" pitchFamily="34" charset="0"/>
              </a:rPr>
              <a:t> явища. Притік прісної води в Азовське море з річками Кальміусом, Бердою,Обитічною, Салгиром та іншими невеликий, основну масу води несуть Дон і Кубань.</a:t>
            </a:r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:\Azov\pic\349649_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3071834" cy="2457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71736" y="142852"/>
            <a:ext cx="50936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  <a:cs typeface="+mn-cs"/>
              </a:rPr>
              <a:t>7. Природні ресурси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21505" name="Picture 1" descr="I:\Azov\pic\map_azov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154812"/>
            <a:ext cx="4795633" cy="3465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3071813" y="785813"/>
            <a:ext cx="58578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latin typeface="Calibri" pitchFamily="34" charset="0"/>
              </a:rPr>
              <a:t>	</a:t>
            </a:r>
            <a:r>
              <a:rPr lang="uk-UA" sz="2000">
                <a:latin typeface="Calibri" pitchFamily="34" charset="0"/>
              </a:rPr>
              <a:t>В Азовському морі ростуть червоні і зелені водорості, водні квіткові рослини. </a:t>
            </a:r>
            <a:endParaRPr lang="ru-RU" sz="2000">
              <a:latin typeface="Calibri" pitchFamily="34" charset="0"/>
            </a:endParaRPr>
          </a:p>
          <a:p>
            <a:r>
              <a:rPr lang="uk-UA" sz="2000">
                <a:latin typeface="Calibri" pitchFamily="34" charset="0"/>
              </a:rPr>
              <a:t>	Із риб поширені </a:t>
            </a:r>
            <a:r>
              <a:rPr lang="uk-UA" sz="2000" i="1">
                <a:solidFill>
                  <a:schemeClr val="tx2"/>
                </a:solidFill>
                <a:latin typeface="Calibri" pitchFamily="34" charset="0"/>
              </a:rPr>
              <a:t>судак, хамса, тюлька, осетер, севрюга, білуга, оселедці, камбала, кефаль</a:t>
            </a:r>
            <a:r>
              <a:rPr lang="uk-UA" sz="2000">
                <a:latin typeface="Calibri" pitchFamily="34" charset="0"/>
              </a:rPr>
              <a:t>. У море на нерест та підгодівлю заходить риба з Чорного моря. Найбільше риби – поблизу берегів Керченського півострова</a:t>
            </a:r>
            <a:endParaRPr lang="ru-RU" sz="2000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85750" y="3500438"/>
            <a:ext cx="3929063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400">
                <a:latin typeface="Calibri" pitchFamily="34" charset="0"/>
              </a:rPr>
              <a:t>За </a:t>
            </a:r>
            <a:r>
              <a:rPr lang="uk-UA" sz="2400" i="1">
                <a:solidFill>
                  <a:schemeClr val="tx2"/>
                </a:solidFill>
                <a:latin typeface="Calibri" pitchFamily="34" charset="0"/>
              </a:rPr>
              <a:t>біологічною продуктивністю </a:t>
            </a:r>
            <a:r>
              <a:rPr lang="uk-UA" sz="2400">
                <a:latin typeface="Calibri" pitchFamily="34" charset="0"/>
              </a:rPr>
              <a:t>(кількістю тонн морепродуктів, яка припадає на одиницю площі) Азовське море ще зовсім недавно було на першому місці серед усіх морів світу.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432</TotalTime>
  <Words>859</Words>
  <Application>Microsoft Office PowerPoint</Application>
  <PresentationFormat>Экран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Arial</vt:lpstr>
      <vt:lpstr>Times New Roman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Д/З</vt:lpstr>
      <vt:lpstr>Слайд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лера</dc:creator>
  <cp:lastModifiedBy>Пользователь Windows</cp:lastModifiedBy>
  <cp:revision>35</cp:revision>
  <dcterms:created xsi:type="dcterms:W3CDTF">2011-10-03T14:54:58Z</dcterms:created>
  <dcterms:modified xsi:type="dcterms:W3CDTF">2020-03-23T06:42:02Z</dcterms:modified>
</cp:coreProperties>
</file>