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636912"/>
            <a:ext cx="4041696" cy="11430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</a:rPr>
              <a:t>Адаптації як результат еволюційного процесу.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143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631892" cy="3639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ÐÐ°ÑÑÐ¸Ð½ÐºÐ¸ Ð¿Ð¾ Ð·Ð°Ð¿ÑÐ¾ÑÑ Ð±ÑÐ¾ÑÑÐ¼ÑÑÐ½Ñ Ð°Ð´Ð°Ð¿ÑÐ°ÑÑÑ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ÐÐ°ÑÑÐ¸Ð½ÐºÐ¸ Ð¿Ð¾ Ð·Ð°Ð¿ÑÐ¾ÑÑ Ð±ÑÐ¾ÑÑÐ¼ÑÑÐ½Ñ Ð°Ð´Ð°Ð¿ÑÐ°ÑÑÑ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ÐÐ°ÑÑÐ¸Ð½ÐºÐ¸ Ð¿Ð¾ Ð·Ð°Ð¿ÑÐ¾ÑÑ Ð±ÑÐ¾ÑÑÐ¼ÑÑÐ½Ñ Ð°Ð´Ð°Ð¿ÑÐ°ÑÑÑ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 cstate="print"/>
          <a:srcRect l="15216" t="46875" r="51578" b="19657"/>
          <a:stretch>
            <a:fillRect/>
          </a:stretch>
        </p:blipFill>
        <p:spPr bwMode="auto">
          <a:xfrm>
            <a:off x="755576" y="2204864"/>
            <a:ext cx="7802279" cy="442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260648"/>
            <a:ext cx="3320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Види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адаптації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VI. </a:t>
            </a:r>
            <a:r>
              <a:rPr lang="ru-RU" sz="2400" b="1" dirty="0" err="1" smtClean="0"/>
              <a:t>Біохімічна</a:t>
            </a:r>
            <a:r>
              <a:rPr lang="ru-RU" sz="2400" dirty="0" smtClean="0"/>
              <a:t> </a:t>
            </a:r>
            <a:r>
              <a:rPr lang="ru-RU" sz="2400" dirty="0" err="1" smtClean="0"/>
              <a:t>адаптація</a:t>
            </a:r>
            <a:r>
              <a:rPr lang="ru-RU" sz="2400" dirty="0" smtClean="0"/>
              <a:t>: </a:t>
            </a:r>
            <a:r>
              <a:rPr lang="ru-RU" sz="2400" dirty="0" err="1" smtClean="0"/>
              <a:t>вироблення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отрути</a:t>
            </a:r>
            <a:r>
              <a:rPr lang="ru-RU" sz="2400" dirty="0" smtClean="0"/>
              <a:t>, </a:t>
            </a:r>
            <a:r>
              <a:rPr lang="ru-RU" sz="2400" dirty="0" err="1" smtClean="0"/>
              <a:t>стійкість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структури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термостійких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т.д.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70C0"/>
                </a:solidFill>
              </a:rPr>
              <a:t>Аналогічні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органи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-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органи</a:t>
            </a:r>
            <a:r>
              <a:rPr lang="ru-RU" sz="2800" dirty="0" smtClean="0"/>
              <a:t>, </a:t>
            </a:r>
            <a:r>
              <a:rPr lang="ru-RU" sz="2800" dirty="0" err="1" smtClean="0"/>
              <a:t>різні</a:t>
            </a:r>
            <a:r>
              <a:rPr lang="ru-RU" sz="2800" dirty="0" smtClean="0"/>
              <a:t> за </a:t>
            </a:r>
            <a:r>
              <a:rPr lang="ru-RU" sz="2800" dirty="0" err="1" smtClean="0"/>
              <a:t>походженням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зовнішню</a:t>
            </a:r>
            <a:r>
              <a:rPr lang="ru-RU" sz="2800" dirty="0" smtClean="0"/>
              <a:t> </a:t>
            </a:r>
            <a:r>
              <a:rPr lang="ru-RU" sz="2800" dirty="0" err="1" smtClean="0"/>
              <a:t>схожість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подібні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функції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686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 l="15216" t="37031" r="51578" b="21626"/>
          <a:stretch>
            <a:fillRect/>
          </a:stretch>
        </p:blipFill>
        <p:spPr bwMode="auto">
          <a:xfrm>
            <a:off x="395536" y="1556792"/>
            <a:ext cx="3981013" cy="278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5" descr="https://svitppt.com.ua/images/52/51972/960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 l="28416" t="24407" r="30630" b="24406"/>
          <a:stretch>
            <a:fillRect/>
          </a:stretch>
        </p:blipFill>
        <p:spPr bwMode="auto">
          <a:xfrm>
            <a:off x="4932040" y="1628800"/>
            <a:ext cx="3923928" cy="275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print"/>
          <a:srcRect l="28416" t="24407" r="31183" b="22438"/>
          <a:stretch>
            <a:fillRect/>
          </a:stretch>
        </p:blipFill>
        <p:spPr bwMode="auto">
          <a:xfrm>
            <a:off x="2915816" y="4141424"/>
            <a:ext cx="3672408" cy="271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70C0"/>
                </a:solidFill>
              </a:rPr>
              <a:t>Гомологічні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органи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— </a:t>
            </a:r>
            <a:r>
              <a:rPr lang="ru-RU" sz="2400" dirty="0" err="1" smtClean="0"/>
              <a:t>органи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подібні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походженням</a:t>
            </a:r>
            <a:r>
              <a:rPr lang="ru-RU" sz="2400" dirty="0" smtClean="0"/>
              <a:t>, </a:t>
            </a:r>
            <a:r>
              <a:rPr lang="ru-RU" sz="2400" dirty="0" err="1" smtClean="0"/>
              <a:t>будовою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розташуванням</a:t>
            </a:r>
            <a:r>
              <a:rPr lang="ru-RU" sz="2400" dirty="0" smtClean="0"/>
              <a:t> в </a:t>
            </a:r>
            <a:r>
              <a:rPr lang="ru-RU" sz="2400" dirty="0" err="1" smtClean="0"/>
              <a:t>організмі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7890" name="AutoShape 2" descr="https://svitppt.com.ua/images/52/51972/960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 l="29051" t="24235" r="31102" b="23594"/>
          <a:stretch>
            <a:fillRect/>
          </a:stretch>
        </p:blipFill>
        <p:spPr bwMode="auto">
          <a:xfrm>
            <a:off x="395536" y="1196752"/>
            <a:ext cx="420635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 l="29523" t="25391" r="31183" b="24407"/>
          <a:stretch>
            <a:fillRect/>
          </a:stretch>
        </p:blipFill>
        <p:spPr bwMode="auto">
          <a:xfrm>
            <a:off x="4932040" y="1412776"/>
            <a:ext cx="3960439" cy="284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28416" t="24407" r="31183" b="23422"/>
          <a:stretch>
            <a:fillRect/>
          </a:stretch>
        </p:blipFill>
        <p:spPr bwMode="auto">
          <a:xfrm>
            <a:off x="2483768" y="3982612"/>
            <a:ext cx="3960440" cy="28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70C0"/>
                </a:solidFill>
              </a:rPr>
              <a:t>Рудименти</a:t>
            </a:r>
            <a:r>
              <a:rPr lang="ru-RU" sz="2400" dirty="0" smtClean="0"/>
              <a:t> 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органи</a:t>
            </a:r>
            <a:r>
              <a:rPr lang="ru-RU" sz="2400" dirty="0" smtClean="0"/>
              <a:t> ,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нормально </a:t>
            </a:r>
            <a:r>
              <a:rPr lang="ru-RU" sz="2400" dirty="0" err="1" smtClean="0"/>
              <a:t>розвинуті</a:t>
            </a:r>
            <a:r>
              <a:rPr lang="ru-RU" sz="2400" dirty="0" smtClean="0"/>
              <a:t> в далеких </a:t>
            </a:r>
            <a:r>
              <a:rPr lang="ru-RU" sz="2400" dirty="0" err="1" smtClean="0"/>
              <a:t>предків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еволюції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втратили</a:t>
            </a:r>
            <a:r>
              <a:rPr lang="ru-RU" sz="2400" dirty="0" smtClean="0"/>
              <a:t> свою </a:t>
            </a:r>
            <a:r>
              <a:rPr lang="ru-RU" sz="2400" dirty="0" err="1" smtClean="0"/>
              <a:t>значущість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збереглися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залишків</a:t>
            </a:r>
            <a:endParaRPr lang="ru-RU" sz="2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8225" t="23625" r="31102" b="24204"/>
          <a:stretch>
            <a:fillRect/>
          </a:stretch>
        </p:blipFill>
        <p:spPr bwMode="auto">
          <a:xfrm>
            <a:off x="395536" y="1653018"/>
            <a:ext cx="3960440" cy="285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 l="29523" t="24407" r="30630" b="23422"/>
          <a:stretch>
            <a:fillRect/>
          </a:stretch>
        </p:blipFill>
        <p:spPr bwMode="auto">
          <a:xfrm>
            <a:off x="4983668" y="1628800"/>
            <a:ext cx="39128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 l="28416" t="24407" r="30630" b="23422"/>
          <a:stretch>
            <a:fillRect/>
          </a:stretch>
        </p:blipFill>
        <p:spPr bwMode="auto">
          <a:xfrm>
            <a:off x="4283968" y="3861048"/>
            <a:ext cx="3888432" cy="278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70C0"/>
                </a:solidFill>
              </a:rPr>
              <a:t>Автавізми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 </a:t>
            </a:r>
            <a:r>
              <a:rPr lang="ru-RU" sz="2400" dirty="0" err="1" smtClean="0"/>
              <a:t>поява</a:t>
            </a:r>
            <a:r>
              <a:rPr lang="ru-RU" sz="2400" dirty="0" smtClean="0"/>
              <a:t> в </a:t>
            </a:r>
            <a:r>
              <a:rPr lang="ru-RU" sz="2400" dirty="0" err="1" smtClean="0"/>
              <a:t>окремих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організмів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якогось</a:t>
            </a:r>
            <a:r>
              <a:rPr lang="ru-RU" sz="2400" dirty="0" smtClean="0"/>
              <a:t> виду </a:t>
            </a:r>
            <a:r>
              <a:rPr lang="ru-RU" sz="2400" dirty="0" err="1" smtClean="0"/>
              <a:t>ознак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існували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віддалених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втрачені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 </a:t>
            </a:r>
            <a:r>
              <a:rPr lang="ru-RU" sz="2400" dirty="0" err="1" smtClean="0"/>
              <a:t>еволюції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24235" r="31102" b="23594"/>
          <a:stretch>
            <a:fillRect/>
          </a:stretch>
        </p:blipFill>
        <p:spPr bwMode="auto">
          <a:xfrm>
            <a:off x="971600" y="1504245"/>
            <a:ext cx="6840760" cy="489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Адаптація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пристосування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систем до тих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умов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338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ÐÐ°ÑÑÐ¸Ð½ÐºÐ¸ Ð¿Ð¾ Ð·Ð°Ð¿ÑÐ¾ÑÑ Ð¼ÑÐ¼ÐºÑÑ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 l="17429" t="37031" r="53239" b="19657"/>
          <a:stretch>
            <a:fillRect/>
          </a:stretch>
        </p:blipFill>
        <p:spPr bwMode="auto">
          <a:xfrm>
            <a:off x="539552" y="2348880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AutoShape 9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7" name="Picture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3914800" cy="3131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I. </a:t>
            </a:r>
            <a:r>
              <a:rPr lang="ru-RU" sz="2800" b="1" dirty="0" err="1" smtClean="0"/>
              <a:t>Морфологічна</a:t>
            </a:r>
            <a:r>
              <a:rPr lang="ru-RU" sz="2800" dirty="0" smtClean="0"/>
              <a:t>: </a:t>
            </a:r>
            <a:r>
              <a:rPr lang="ru-RU" sz="2800" dirty="0" err="1" smtClean="0"/>
              <a:t>проявляється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зміні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будови</a:t>
            </a:r>
            <a:r>
              <a:rPr lang="ru-RU" sz="2800" dirty="0" smtClean="0"/>
              <a:t> </a:t>
            </a:r>
            <a:r>
              <a:rPr lang="ru-RU" sz="2800" dirty="0" err="1" smtClean="0"/>
              <a:t>тіла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260648"/>
            <a:ext cx="3320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Види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адаптації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581128"/>
            <a:ext cx="3059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саванні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 </a:t>
            </a:r>
            <a:r>
              <a:rPr lang="ru-RU" dirty="0" err="1" smtClean="0"/>
              <a:t>вічнозелених</a:t>
            </a:r>
            <a:r>
              <a:rPr lang="ru-RU" dirty="0" smtClean="0"/>
              <a:t> дерев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жорстке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сильно </a:t>
            </a:r>
            <a:r>
              <a:rPr lang="ru-RU" dirty="0" err="1" smtClean="0"/>
              <a:t>опушене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зменшенню</a:t>
            </a:r>
            <a:r>
              <a:rPr lang="ru-RU" dirty="0" smtClean="0"/>
              <a:t> </a:t>
            </a:r>
            <a:r>
              <a:rPr lang="ru-RU" dirty="0" err="1" smtClean="0"/>
              <a:t>випаровування</a:t>
            </a:r>
            <a:r>
              <a:rPr lang="ru-RU" dirty="0" smtClean="0"/>
              <a:t> </a:t>
            </a:r>
            <a:r>
              <a:rPr lang="ru-RU" dirty="0" err="1" smtClean="0"/>
              <a:t>вологи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листової</a:t>
            </a:r>
            <a:r>
              <a:rPr lang="ru-RU" dirty="0" smtClean="0"/>
              <a:t> пластинки</a:t>
            </a:r>
            <a:endParaRPr lang="ru-RU" dirty="0"/>
          </a:p>
        </p:txBody>
      </p:sp>
      <p:pic>
        <p:nvPicPr>
          <p:cNvPr id="276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068452" cy="27123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52120" y="4797152"/>
            <a:ext cx="320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 степу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гризунів</a:t>
            </a:r>
            <a:r>
              <a:rPr lang="ru-RU" dirty="0" smtClean="0"/>
              <a:t> (</a:t>
            </a:r>
            <a:r>
              <a:rPr lang="ru-RU" dirty="0" err="1" smtClean="0"/>
              <a:t>хом’яки</a:t>
            </a:r>
            <a:r>
              <a:rPr lang="ru-RU" dirty="0" smtClean="0"/>
              <a:t>)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защічні</a:t>
            </a:r>
            <a:r>
              <a:rPr lang="ru-RU" dirty="0" smtClean="0"/>
              <a:t> </a:t>
            </a:r>
            <a:r>
              <a:rPr lang="ru-RU" dirty="0" err="1" smtClean="0"/>
              <a:t>мішки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переносити</a:t>
            </a:r>
            <a:r>
              <a:rPr lang="ru-RU" dirty="0" smtClean="0"/>
              <a:t> </a:t>
            </a:r>
            <a:r>
              <a:rPr lang="ru-RU" dirty="0" err="1" smtClean="0"/>
              <a:t>тваринам</a:t>
            </a:r>
            <a:r>
              <a:rPr lang="ru-RU" dirty="0" smtClean="0"/>
              <a:t> корм</a:t>
            </a:r>
            <a:endParaRPr lang="ru-RU" dirty="0"/>
          </a:p>
        </p:txBody>
      </p:sp>
      <p:pic>
        <p:nvPicPr>
          <p:cNvPr id="276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035449" cy="2741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II. </a:t>
            </a:r>
            <a:r>
              <a:rPr lang="ru-RU" sz="2800" b="1" dirty="0" err="1" smtClean="0"/>
              <a:t>Зміни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забарвлення</a:t>
            </a:r>
            <a:r>
              <a:rPr lang="ru-RU" sz="2800" dirty="0" smtClean="0"/>
              <a:t>: для </a:t>
            </a:r>
            <a:r>
              <a:rPr lang="ru-RU" sz="2800" dirty="0" err="1" smtClean="0"/>
              <a:t>маскування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відлякування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260648"/>
            <a:ext cx="3320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Види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адаптації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Ocypode quadr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240360" cy="24365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5157192"/>
            <a:ext cx="2595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</a:rPr>
              <a:t>Краб-привид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9700" name="Picture 4" descr="ÐÐ°ÑÑÐ¸Ð½ÐºÐ¸ Ð¿Ð¾ Ð·Ð°Ð¿ÑÐ¾ÑÑ ÑÐ°Ð»Ð°Ð¼Ð°Ð½Ð´Ñ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32856"/>
            <a:ext cx="2857500" cy="2667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92080" y="5301208"/>
            <a:ext cx="2444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Саламандра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III. </a:t>
            </a:r>
            <a:r>
              <a:rPr lang="ru-RU" sz="2400" b="1" dirty="0" err="1" smtClean="0"/>
              <a:t>Мімікрія</a:t>
            </a:r>
            <a:r>
              <a:rPr lang="ru-RU" sz="2400" dirty="0" smtClean="0"/>
              <a:t> – </a:t>
            </a:r>
            <a:r>
              <a:rPr lang="ru-RU" sz="2400" dirty="0" err="1" smtClean="0"/>
              <a:t>явище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наслідування</a:t>
            </a:r>
            <a:r>
              <a:rPr lang="ru-RU" sz="2400" dirty="0" smtClean="0"/>
              <a:t> одного виду </a:t>
            </a:r>
            <a:r>
              <a:rPr lang="ru-RU" sz="2400" dirty="0" err="1" smtClean="0"/>
              <a:t>іншим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неотруйний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безпечний</a:t>
            </a:r>
            <a:r>
              <a:rPr lang="ru-RU" sz="2400" dirty="0" smtClean="0"/>
              <a:t> вид </a:t>
            </a:r>
            <a:r>
              <a:rPr lang="ru-RU" sz="2400" dirty="0" err="1" smtClean="0"/>
              <a:t>наслідує</a:t>
            </a:r>
            <a:r>
              <a:rPr lang="ru-RU" sz="2400" dirty="0" smtClean="0"/>
              <a:t> </a:t>
            </a:r>
            <a:r>
              <a:rPr lang="ru-RU" sz="2400" dirty="0" err="1" smtClean="0"/>
              <a:t>отруйного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агресивного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небезпечного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260648"/>
            <a:ext cx="3320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Види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адаптації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24" name="Picture 4" descr="https://znaj.ua/crops/b0a890/620x0/1/0/2018/12/23/IAoxoXYSSxbO0ZDbPkNLhsLW68IAzoA33pJ7bjk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60848"/>
            <a:ext cx="3635418" cy="24216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12160" y="4725144"/>
            <a:ext cx="1879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Листовидка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26" name="Picture 6" descr="https://znaj.ua/crops/dd966a/620x0/1/0/2018/12/23/uYvZRUtb44S13jZSrTA7ztBjEqNeRUpgKK12Xn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3573810" cy="23864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3" y="4797152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Фантастичний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листохвостий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гекон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znaj.ua/crops/c3645a/620x0/1/0/2018/12/23/FFqNdTDyN48ecPRq0658LlppTcBL2wfklzgIUZY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71715" cy="27721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212976"/>
            <a:ext cx="3020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Двоколірна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камбала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1748" name="Picture 4" descr="https://znaj.ua/crops/5f73b5/620x0/1/0/2018/12/23/57XfE0weZKU7Ce3e0prXBC5zS5mu3Hdf0bzLaj0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050" y="332656"/>
            <a:ext cx="3476159" cy="27809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3284984"/>
            <a:ext cx="3207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Метелик-стеклянница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1750" name="Picture 6" descr="https://znaj.ua/crops/905fdb/620x0/1/0/2018/12/23/dt6Ja2Ay3ytThBFEuW8b9aliHff32ExqqoUp1AT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3278937" cy="24221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5301208"/>
            <a:ext cx="2791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Квітковий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богомол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IV. </a:t>
            </a:r>
            <a:r>
              <a:rPr lang="ru-RU" sz="2400" b="1" dirty="0" err="1" smtClean="0"/>
              <a:t>Фізіологічні</a:t>
            </a:r>
            <a:r>
              <a:rPr lang="ru-RU" sz="2400" b="1" dirty="0" smtClean="0"/>
              <a:t> </a:t>
            </a:r>
            <a:r>
              <a:rPr lang="ru-RU" sz="2400" dirty="0" err="1" smtClean="0"/>
              <a:t>адаптації</a:t>
            </a:r>
            <a:r>
              <a:rPr lang="ru-RU" sz="2400" dirty="0" smtClean="0"/>
              <a:t>: </a:t>
            </a:r>
            <a:r>
              <a:rPr lang="ru-RU" sz="2400" dirty="0" err="1" smtClean="0"/>
              <a:t>фізіологічні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спрямовані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збереження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сталості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260648"/>
            <a:ext cx="3320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Види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адаптації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ÐÐ°ÑÑÐ¸Ð½ÐºÐ¸ Ð¿Ð¾ Ð·Ð°Ð¿ÑÐ¾ÑÑ Ð±Ð°Ð¾Ð±Ð°Ð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3893840" cy="1946920"/>
          </a:xfrm>
          <a:prstGeom prst="rect">
            <a:avLst/>
          </a:prstGeom>
          <a:noFill/>
        </p:spPr>
      </p:pic>
      <p:pic>
        <p:nvPicPr>
          <p:cNvPr id="327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 l="-1185" t="25252"/>
          <a:stretch>
            <a:fillRect/>
          </a:stretch>
        </p:blipFill>
        <p:spPr bwMode="auto">
          <a:xfrm>
            <a:off x="2843808" y="1700808"/>
            <a:ext cx="6148958" cy="3410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V. </a:t>
            </a:r>
            <a:r>
              <a:rPr lang="ru-RU" sz="2400" dirty="0" err="1" smtClean="0"/>
              <a:t>Адаптація</a:t>
            </a:r>
            <a:r>
              <a:rPr lang="ru-RU" sz="2400" dirty="0" smtClean="0"/>
              <a:t> </a:t>
            </a:r>
            <a:r>
              <a:rPr lang="ru-RU" sz="2400" b="1" dirty="0" err="1" smtClean="0"/>
              <a:t>поведінки</a:t>
            </a:r>
            <a:r>
              <a:rPr lang="ru-RU" sz="2400" dirty="0" smtClean="0"/>
              <a:t>: </a:t>
            </a:r>
            <a:r>
              <a:rPr lang="ru-RU" sz="2400" dirty="0" err="1" smtClean="0"/>
              <a:t>піклування</a:t>
            </a:r>
            <a:r>
              <a:rPr lang="ru-RU" sz="2400" dirty="0" smtClean="0"/>
              <a:t> про потомство, </a:t>
            </a:r>
            <a:r>
              <a:rPr lang="ru-RU" sz="2400" dirty="0" err="1" smtClean="0"/>
              <a:t>відлякування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ворогів</a:t>
            </a:r>
            <a:r>
              <a:rPr lang="ru-RU" sz="2400" dirty="0" smtClean="0"/>
              <a:t>, </a:t>
            </a:r>
            <a:r>
              <a:rPr lang="ru-RU" sz="2400" dirty="0" err="1" smtClean="0"/>
              <a:t>імітація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смерті</a:t>
            </a:r>
            <a:r>
              <a:rPr lang="ru-RU" sz="2400" dirty="0" smtClean="0"/>
              <a:t>, </a:t>
            </a:r>
            <a:r>
              <a:rPr lang="ru-RU" sz="2400" dirty="0" err="1" smtClean="0"/>
              <a:t>сплячка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260648"/>
            <a:ext cx="3320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Види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адаптації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588224" cy="4941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t="8400" b="7601"/>
          <a:stretch>
            <a:fillRect/>
          </a:stretch>
        </p:blipFill>
        <p:spPr bwMode="auto">
          <a:xfrm>
            <a:off x="323528" y="332656"/>
            <a:ext cx="4913784" cy="3095641"/>
          </a:xfrm>
          <a:prstGeom prst="rect">
            <a:avLst/>
          </a:prstGeom>
          <a:noFill/>
        </p:spPr>
      </p:pic>
      <p:pic>
        <p:nvPicPr>
          <p:cNvPr id="348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4664"/>
            <a:ext cx="3238922" cy="25014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3573016"/>
            <a:ext cx="2287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Піклування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про потомство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2996952"/>
            <a:ext cx="3491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Опосум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імітація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смерті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482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4352483" cy="2448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92280" y="4869160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Богомол (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погрозлива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поза) 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13984</TotalTime>
  <Words>173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Corbel</vt:lpstr>
      <vt:lpstr>Gill Sans MT</vt:lpstr>
      <vt:lpstr>Verdana</vt:lpstr>
      <vt:lpstr>Wingdings 2</vt:lpstr>
      <vt:lpstr>Солнцестояние</vt:lpstr>
      <vt:lpstr>Адаптації як результат еволюційного процесу.</vt:lpstr>
      <vt:lpstr>Адаптація — це пристосування живих систем до тих чи інших умов середовища існування.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Модифікаційна мінливість.  Лабораторна робота № 9. Вивчення мінливості у рослин. Побудова варіаційного ряду і варіаційної кривої.</dc:title>
  <dc:creator>Admin</dc:creator>
  <cp:lastModifiedBy>Ruslana</cp:lastModifiedBy>
  <cp:revision>36</cp:revision>
  <dcterms:created xsi:type="dcterms:W3CDTF">2018-11-25T13:42:24Z</dcterms:created>
  <dcterms:modified xsi:type="dcterms:W3CDTF">2020-03-22T17:32:18Z</dcterms:modified>
</cp:coreProperties>
</file>