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56" r:id="rId2"/>
    <p:sldId id="257" r:id="rId3"/>
    <p:sldId id="263" r:id="rId4"/>
    <p:sldId id="264" r:id="rId5"/>
    <p:sldId id="266" r:id="rId6"/>
    <p:sldId id="265" r:id="rId7"/>
    <p:sldId id="258" r:id="rId8"/>
    <p:sldId id="261" r:id="rId9"/>
    <p:sldId id="262"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5" r:id="rId28"/>
    <p:sldId id="288" r:id="rId29"/>
    <p:sldId id="289" r:id="rId30"/>
    <p:sldId id="290" r:id="rId31"/>
    <p:sldId id="291" r:id="rId32"/>
    <p:sldId id="292" r:id="rId33"/>
    <p:sldId id="293" r:id="rId34"/>
    <p:sldId id="294" r:id="rId35"/>
    <p:sldId id="295" r:id="rId36"/>
    <p:sldId id="299" r:id="rId37"/>
    <p:sldId id="298" r:id="rId38"/>
    <p:sldId id="297" r:id="rId39"/>
    <p:sldId id="296" r:id="rId40"/>
    <p:sldId id="300" r:id="rId41"/>
    <p:sldId id="301" r:id="rId42"/>
    <p:sldId id="302" r:id="rId43"/>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по умолчанию" id="{8A0D27A9-CAFE-48A9-B00A-68B43296FD3A}">
          <p14:sldIdLst>
            <p14:sldId id="256"/>
            <p14:sldId id="257"/>
            <p14:sldId id="263"/>
            <p14:sldId id="264"/>
            <p14:sldId id="266"/>
            <p14:sldId id="265"/>
            <p14:sldId id="258"/>
            <p14:sldId id="261"/>
            <p14:sldId id="262"/>
            <p14:sldId id="267"/>
            <p14:sldId id="268"/>
            <p14:sldId id="269"/>
            <p14:sldId id="270"/>
            <p14:sldId id="271"/>
            <p14:sldId id="272"/>
            <p14:sldId id="273"/>
            <p14:sldId id="274"/>
            <p14:sldId id="275"/>
            <p14:sldId id="276"/>
            <p14:sldId id="277"/>
            <p14:sldId id="278"/>
            <p14:sldId id="279"/>
            <p14:sldId id="280"/>
            <p14:sldId id="281"/>
            <p14:sldId id="282"/>
            <p14:sldId id="283"/>
            <p14:sldId id="285"/>
            <p14:sldId id="288"/>
            <p14:sldId id="289"/>
            <p14:sldId id="290"/>
            <p14:sldId id="291"/>
            <p14:sldId id="292"/>
            <p14:sldId id="293"/>
            <p14:sldId id="294"/>
            <p14:sldId id="295"/>
            <p14:sldId id="299"/>
            <p14:sldId id="298"/>
            <p14:sldId id="297"/>
            <p14:sldId id="296"/>
            <p14:sldId id="300"/>
            <p14:sldId id="301"/>
            <p14:sldId id="302"/>
          </p14:sldIdLst>
        </p14:section>
      </p14:sectionLst>
    </p:ext>
    <p:ext uri="{EFAFB233-063F-42B5-8137-9DF3F51BA10A}">
      <p15:sldGuideLst xmlns:p15="http://schemas.microsoft.com/office/powerpoint/2012/main">
        <p15:guide id="1" pos="3840" userDrawn="1">
          <p15:clr>
            <a:srgbClr val="A4A3A4"/>
          </p15:clr>
        </p15:guide>
        <p15:guide id="2"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6" d="100"/>
          <a:sy n="76" d="100"/>
        </p:scale>
        <p:origin x="498" y="84"/>
      </p:cViewPr>
      <p:guideLst>
        <p:guide pos="3840"/>
        <p:guide orient="horz"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2DB11545-F229-468B-88D8-E6C0540158C0}" type="datetimeFigureOut">
              <a:rPr lang="ru-RU" smtClean="0"/>
              <a:t>12.01.2020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A3D80B5-99C3-45C5-8270-F8A08C3C0567}" type="slidenum">
              <a:rPr lang="ru-RU" smtClean="0"/>
              <a:t>‹#›</a:t>
            </a:fld>
            <a:endParaRPr lang="ru-RU"/>
          </a:p>
        </p:txBody>
      </p:sp>
    </p:spTree>
    <p:extLst>
      <p:ext uri="{BB962C8B-B14F-4D97-AF65-F5344CB8AC3E}">
        <p14:creationId xmlns:p14="http://schemas.microsoft.com/office/powerpoint/2010/main" val="18537138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DB11545-F229-468B-88D8-E6C0540158C0}" type="datetimeFigureOut">
              <a:rPr lang="ru-RU" smtClean="0"/>
              <a:t>12.01.2020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A3D80B5-99C3-45C5-8270-F8A08C3C0567}" type="slidenum">
              <a:rPr lang="ru-RU" smtClean="0"/>
              <a:t>‹#›</a:t>
            </a:fld>
            <a:endParaRPr lang="ru-RU"/>
          </a:p>
        </p:txBody>
      </p:sp>
    </p:spTree>
    <p:extLst>
      <p:ext uri="{BB962C8B-B14F-4D97-AF65-F5344CB8AC3E}">
        <p14:creationId xmlns:p14="http://schemas.microsoft.com/office/powerpoint/2010/main" val="29331030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DB11545-F229-468B-88D8-E6C0540158C0}" type="datetimeFigureOut">
              <a:rPr lang="ru-RU" smtClean="0"/>
              <a:t>12.01.2020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A3D80B5-99C3-45C5-8270-F8A08C3C0567}" type="slidenum">
              <a:rPr lang="ru-RU" smtClean="0"/>
              <a:t>‹#›</a:t>
            </a:fld>
            <a:endParaRPr lang="ru-RU"/>
          </a:p>
        </p:txBody>
      </p:sp>
    </p:spTree>
    <p:extLst>
      <p:ext uri="{BB962C8B-B14F-4D97-AF65-F5344CB8AC3E}">
        <p14:creationId xmlns:p14="http://schemas.microsoft.com/office/powerpoint/2010/main" val="28184595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DB11545-F229-468B-88D8-E6C0540158C0}" type="datetimeFigureOut">
              <a:rPr lang="ru-RU" smtClean="0"/>
              <a:t>12.01.2020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A3D80B5-99C3-45C5-8270-F8A08C3C0567}" type="slidenum">
              <a:rPr lang="ru-RU" smtClean="0"/>
              <a:t>‹#›</a:t>
            </a:fld>
            <a:endParaRPr lang="ru-RU"/>
          </a:p>
        </p:txBody>
      </p:sp>
    </p:spTree>
    <p:extLst>
      <p:ext uri="{BB962C8B-B14F-4D97-AF65-F5344CB8AC3E}">
        <p14:creationId xmlns:p14="http://schemas.microsoft.com/office/powerpoint/2010/main" val="24552796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2DB11545-F229-468B-88D8-E6C0540158C0}" type="datetimeFigureOut">
              <a:rPr lang="ru-RU" smtClean="0"/>
              <a:t>12.01.2020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A3D80B5-99C3-45C5-8270-F8A08C3C0567}" type="slidenum">
              <a:rPr lang="ru-RU" smtClean="0"/>
              <a:t>‹#›</a:t>
            </a:fld>
            <a:endParaRPr lang="ru-RU"/>
          </a:p>
        </p:txBody>
      </p:sp>
    </p:spTree>
    <p:extLst>
      <p:ext uri="{BB962C8B-B14F-4D97-AF65-F5344CB8AC3E}">
        <p14:creationId xmlns:p14="http://schemas.microsoft.com/office/powerpoint/2010/main" val="33728305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2DB11545-F229-468B-88D8-E6C0540158C0}" type="datetimeFigureOut">
              <a:rPr lang="ru-RU" smtClean="0"/>
              <a:t>12.01.2020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A3D80B5-99C3-45C5-8270-F8A08C3C0567}" type="slidenum">
              <a:rPr lang="ru-RU" smtClean="0"/>
              <a:t>‹#›</a:t>
            </a:fld>
            <a:endParaRPr lang="ru-RU"/>
          </a:p>
        </p:txBody>
      </p:sp>
    </p:spTree>
    <p:extLst>
      <p:ext uri="{BB962C8B-B14F-4D97-AF65-F5344CB8AC3E}">
        <p14:creationId xmlns:p14="http://schemas.microsoft.com/office/powerpoint/2010/main" val="2201675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2DB11545-F229-468B-88D8-E6C0540158C0}" type="datetimeFigureOut">
              <a:rPr lang="ru-RU" smtClean="0"/>
              <a:t>12.01.2020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AA3D80B5-99C3-45C5-8270-F8A08C3C0567}" type="slidenum">
              <a:rPr lang="ru-RU" smtClean="0"/>
              <a:t>‹#›</a:t>
            </a:fld>
            <a:endParaRPr lang="ru-RU"/>
          </a:p>
        </p:txBody>
      </p:sp>
    </p:spTree>
    <p:extLst>
      <p:ext uri="{BB962C8B-B14F-4D97-AF65-F5344CB8AC3E}">
        <p14:creationId xmlns:p14="http://schemas.microsoft.com/office/powerpoint/2010/main" val="28121111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2DB11545-F229-468B-88D8-E6C0540158C0}" type="datetimeFigureOut">
              <a:rPr lang="ru-RU" smtClean="0"/>
              <a:t>12.01.2020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AA3D80B5-99C3-45C5-8270-F8A08C3C0567}" type="slidenum">
              <a:rPr lang="ru-RU" smtClean="0"/>
              <a:t>‹#›</a:t>
            </a:fld>
            <a:endParaRPr lang="ru-RU"/>
          </a:p>
        </p:txBody>
      </p:sp>
    </p:spTree>
    <p:extLst>
      <p:ext uri="{BB962C8B-B14F-4D97-AF65-F5344CB8AC3E}">
        <p14:creationId xmlns:p14="http://schemas.microsoft.com/office/powerpoint/2010/main" val="4556342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2DB11545-F229-468B-88D8-E6C0540158C0}" type="datetimeFigureOut">
              <a:rPr lang="ru-RU" smtClean="0"/>
              <a:t>12.01.2020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AA3D80B5-99C3-45C5-8270-F8A08C3C0567}" type="slidenum">
              <a:rPr lang="ru-RU" smtClean="0"/>
              <a:t>‹#›</a:t>
            </a:fld>
            <a:endParaRPr lang="ru-RU"/>
          </a:p>
        </p:txBody>
      </p:sp>
    </p:spTree>
    <p:extLst>
      <p:ext uri="{BB962C8B-B14F-4D97-AF65-F5344CB8AC3E}">
        <p14:creationId xmlns:p14="http://schemas.microsoft.com/office/powerpoint/2010/main" val="11463860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2DB11545-F229-468B-88D8-E6C0540158C0}" type="datetimeFigureOut">
              <a:rPr lang="ru-RU" smtClean="0"/>
              <a:t>12.01.2020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A3D80B5-99C3-45C5-8270-F8A08C3C0567}" type="slidenum">
              <a:rPr lang="ru-RU" smtClean="0"/>
              <a:t>‹#›</a:t>
            </a:fld>
            <a:endParaRPr lang="ru-RU"/>
          </a:p>
        </p:txBody>
      </p:sp>
    </p:spTree>
    <p:extLst>
      <p:ext uri="{BB962C8B-B14F-4D97-AF65-F5344CB8AC3E}">
        <p14:creationId xmlns:p14="http://schemas.microsoft.com/office/powerpoint/2010/main" val="9067630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2DB11545-F229-468B-88D8-E6C0540158C0}" type="datetimeFigureOut">
              <a:rPr lang="ru-RU" smtClean="0"/>
              <a:t>12.01.2020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A3D80B5-99C3-45C5-8270-F8A08C3C0567}" type="slidenum">
              <a:rPr lang="ru-RU" smtClean="0"/>
              <a:t>‹#›</a:t>
            </a:fld>
            <a:endParaRPr lang="ru-RU"/>
          </a:p>
        </p:txBody>
      </p:sp>
    </p:spTree>
    <p:extLst>
      <p:ext uri="{BB962C8B-B14F-4D97-AF65-F5344CB8AC3E}">
        <p14:creationId xmlns:p14="http://schemas.microsoft.com/office/powerpoint/2010/main" val="32993074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B11545-F229-468B-88D8-E6C0540158C0}" type="datetimeFigureOut">
              <a:rPr lang="ru-RU" smtClean="0"/>
              <a:t>12.01.2020</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3D80B5-99C3-45C5-8270-F8A08C3C0567}" type="slidenum">
              <a:rPr lang="ru-RU" smtClean="0"/>
              <a:t>‹#›</a:t>
            </a:fld>
            <a:endParaRPr lang="ru-RU"/>
          </a:p>
        </p:txBody>
      </p:sp>
    </p:spTree>
    <p:extLst>
      <p:ext uri="{BB962C8B-B14F-4D97-AF65-F5344CB8AC3E}">
        <p14:creationId xmlns:p14="http://schemas.microsoft.com/office/powerpoint/2010/main" val="1343405721"/>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391264" y="2064800"/>
            <a:ext cx="9144000" cy="1386195"/>
          </a:xfrm>
        </p:spPr>
        <p:txBody>
          <a:bodyPr>
            <a:noAutofit/>
          </a:bodyPr>
          <a:lstStyle/>
          <a:p>
            <a:r>
              <a:rPr lang="ru-RU" sz="9600" b="1" u="sng" dirty="0" smtClean="0">
                <a:solidFill>
                  <a:srgbClr val="FF6600"/>
                </a:solidFill>
                <a:latin typeface="+mn-lt"/>
                <a:cs typeface="Arial" panose="020B0604020202020204" pitchFamily="34" charset="0"/>
              </a:rPr>
              <a:t>Правила игры в баскетбол</a:t>
            </a:r>
            <a:endParaRPr lang="ru-RU" sz="9600" b="1" u="sng" dirty="0">
              <a:solidFill>
                <a:srgbClr val="FF6600"/>
              </a:solidFill>
              <a:latin typeface="+mn-lt"/>
              <a:cs typeface="Arial" panose="020B0604020202020204" pitchFamily="34" charset="0"/>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90734" y="2064800"/>
            <a:ext cx="2735911" cy="4103867"/>
          </a:xfrm>
          <a:prstGeom prst="rect">
            <a:avLst/>
          </a:prstGeom>
        </p:spPr>
      </p:pic>
    </p:spTree>
    <p:extLst>
      <p:ext uri="{BB962C8B-B14F-4D97-AF65-F5344CB8AC3E}">
        <p14:creationId xmlns:p14="http://schemas.microsoft.com/office/powerpoint/2010/main" val="29909603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4800" b="1" u="sng" dirty="0" smtClean="0">
                <a:solidFill>
                  <a:srgbClr val="FF6600"/>
                </a:solidFill>
                <a:latin typeface="Calibri" panose="020F0502020204030204" pitchFamily="34" charset="0"/>
                <a:cs typeface="Calibri" panose="020F0502020204030204" pitchFamily="34" charset="0"/>
              </a:rPr>
              <a:t>Вбрасывание</a:t>
            </a:r>
            <a:endParaRPr lang="ru-RU" sz="4800" b="1" u="sng" dirty="0">
              <a:solidFill>
                <a:srgbClr val="FF6600"/>
              </a:solidFill>
              <a:latin typeface="Calibri" panose="020F0502020204030204" pitchFamily="34" charset="0"/>
              <a:cs typeface="Calibri" panose="020F0502020204030204" pitchFamily="34" charset="0"/>
            </a:endParaRPr>
          </a:p>
        </p:txBody>
      </p:sp>
      <p:sp>
        <p:nvSpPr>
          <p:cNvPr id="3" name="Объект 2"/>
          <p:cNvSpPr>
            <a:spLocks noGrp="1"/>
          </p:cNvSpPr>
          <p:nvPr>
            <p:ph idx="1"/>
          </p:nvPr>
        </p:nvSpPr>
        <p:spPr>
          <a:xfrm>
            <a:off x="679269" y="1554482"/>
            <a:ext cx="10674531" cy="4924696"/>
          </a:xfrm>
        </p:spPr>
        <p:txBody>
          <a:bodyPr>
            <a:noAutofit/>
          </a:bodyPr>
          <a:lstStyle/>
          <a:p>
            <a:r>
              <a:rPr lang="ru-RU" sz="2400" dirty="0" smtClean="0"/>
              <a:t>Каждый раз, когда мяч попадает в корзину, но бросок с игры или штрафной бросок не засчитаны, последующее вбрасывание должно производиться из-за боковой линии на уровне линии штрафного броска.</a:t>
            </a:r>
          </a:p>
          <a:p>
            <a:r>
              <a:rPr lang="ru-RU" sz="2400" dirty="0" smtClean="0"/>
              <a:t>После штрафного броска(бросков) за технический, неспортивный или дисквалифицирующий фол, последующее вбрасывание должно производится из-за пределов площадки у ее середины напротив Секретарского столика, независимо от того, был ли успешным или нет последний, или единственный штрафной бросок. </a:t>
            </a:r>
          </a:p>
          <a:p>
            <a:r>
              <a:rPr lang="ru-RU" sz="2400" dirty="0" smtClean="0"/>
              <a:t>После персонального фола, совершенного Игроком команды, контролирующей мяч или команды, которая должна производить вбрасывание, последующее вбрасывание из-за пределов площадки должно производиться другой командой с места, ближайшего к тому, где совершено нарушение.</a:t>
            </a:r>
          </a:p>
          <a:p>
            <a:endParaRPr lang="ru-RU" sz="2400" dirty="0"/>
          </a:p>
        </p:txBody>
      </p:sp>
    </p:spTree>
    <p:extLst>
      <p:ext uri="{BB962C8B-B14F-4D97-AF65-F5344CB8AC3E}">
        <p14:creationId xmlns:p14="http://schemas.microsoft.com/office/powerpoint/2010/main" val="11103059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ru-RU" sz="4800" b="1" u="sng" dirty="0" smtClean="0">
                <a:solidFill>
                  <a:srgbClr val="FF6600"/>
                </a:solidFill>
                <a:latin typeface="Calibri" panose="020F0502020204030204" pitchFamily="34" charset="0"/>
                <a:cs typeface="Calibri" panose="020F0502020204030204" pitchFamily="34" charset="0"/>
              </a:rPr>
              <a:t>Замена игрока, выполняющего штрафные броски</a:t>
            </a:r>
            <a:endParaRPr lang="ru-RU" sz="4800" b="1" u="sng" dirty="0">
              <a:solidFill>
                <a:srgbClr val="FF6600"/>
              </a:solidFill>
              <a:latin typeface="Calibri" panose="020F0502020204030204" pitchFamily="34" charset="0"/>
              <a:cs typeface="Calibri" panose="020F0502020204030204" pitchFamily="34" charset="0"/>
            </a:endParaRPr>
          </a:p>
        </p:txBody>
      </p:sp>
      <p:sp>
        <p:nvSpPr>
          <p:cNvPr id="3" name="Объект 2"/>
          <p:cNvSpPr>
            <a:spLocks noGrp="1"/>
          </p:cNvSpPr>
          <p:nvPr>
            <p:ph idx="1"/>
          </p:nvPr>
        </p:nvSpPr>
        <p:spPr/>
        <p:txBody>
          <a:bodyPr/>
          <a:lstStyle/>
          <a:p>
            <a:pPr marL="0" indent="0">
              <a:buNone/>
            </a:pPr>
            <a:r>
              <a:rPr lang="ru-RU" dirty="0" smtClean="0"/>
              <a:t>Игрок, выполняющий штрафной бросок(броски), может быть заменен при условии, что:</a:t>
            </a:r>
          </a:p>
          <a:p>
            <a:r>
              <a:rPr lang="ru-RU" sz="2400" dirty="0" smtClean="0"/>
              <a:t>Просьба о замене была сделана прежде, чем закончилась возможность для замены перед первым или единственным штрафным броском.</a:t>
            </a:r>
          </a:p>
          <a:p>
            <a:r>
              <a:rPr lang="ru-RU" sz="2400" dirty="0" smtClean="0"/>
              <a:t>В случае серии штрафных бросков, вызванных наказаниями за несколько фолов, каждая серия рассматривается отдельно.</a:t>
            </a:r>
          </a:p>
          <a:p>
            <a:r>
              <a:rPr lang="ru-RU" sz="2400" dirty="0" smtClean="0"/>
              <a:t>Мяч становится мертвым после последнего или единственного штрафного броска.</a:t>
            </a:r>
            <a:endParaRPr lang="ru-RU" sz="2400" dirty="0"/>
          </a:p>
        </p:txBody>
      </p:sp>
    </p:spTree>
    <p:extLst>
      <p:ext uri="{BB962C8B-B14F-4D97-AF65-F5344CB8AC3E}">
        <p14:creationId xmlns:p14="http://schemas.microsoft.com/office/powerpoint/2010/main" val="16184131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271258"/>
            <a:ext cx="10515600" cy="1325563"/>
          </a:xfrm>
        </p:spPr>
        <p:txBody>
          <a:bodyPr>
            <a:normAutofit/>
          </a:bodyPr>
          <a:lstStyle/>
          <a:p>
            <a:pPr algn="ctr"/>
            <a:r>
              <a:rPr lang="ru-RU" sz="4800" b="1" u="sng" dirty="0" smtClean="0">
                <a:solidFill>
                  <a:srgbClr val="FF6600"/>
                </a:solidFill>
                <a:latin typeface="+mn-lt"/>
              </a:rPr>
              <a:t>Ведение мяча</a:t>
            </a:r>
            <a:endParaRPr lang="ru-RU" sz="4800" b="1" u="sng" dirty="0">
              <a:solidFill>
                <a:srgbClr val="FF6600"/>
              </a:solidFill>
              <a:latin typeface="+mn-lt"/>
            </a:endParaRPr>
          </a:p>
        </p:txBody>
      </p:sp>
      <p:sp>
        <p:nvSpPr>
          <p:cNvPr id="3" name="Объект 2"/>
          <p:cNvSpPr>
            <a:spLocks noGrp="1"/>
          </p:cNvSpPr>
          <p:nvPr>
            <p:ph idx="1"/>
          </p:nvPr>
        </p:nvSpPr>
        <p:spPr>
          <a:xfrm>
            <a:off x="6096000" y="1825625"/>
            <a:ext cx="5555225" cy="4294956"/>
          </a:xfrm>
        </p:spPr>
        <p:txBody>
          <a:bodyPr>
            <a:normAutofit fontScale="92500"/>
          </a:bodyPr>
          <a:lstStyle/>
          <a:p>
            <a:pPr algn="just"/>
            <a:r>
              <a:rPr lang="ru-RU" dirty="0" smtClean="0"/>
              <a:t>Ведение начинается, когда Игрок, получивший контроль над живым мячом на площадке, бросает, отбивает его в пол или катит по полу и касается мяча опять, прежде чем его коснется другой Игрок.</a:t>
            </a:r>
          </a:p>
          <a:p>
            <a:pPr algn="just"/>
            <a:r>
              <a:rPr lang="ru-RU" dirty="0" smtClean="0"/>
              <a:t>Ведение заканчивается в тот момент, когда Игрок касается одновременно двумя руками или допускает задержку мяча в одной или обеих руках.</a:t>
            </a: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9716" y="2195666"/>
            <a:ext cx="5517434" cy="3425314"/>
          </a:xfrm>
          <a:prstGeom prst="rect">
            <a:avLst/>
          </a:prstGeom>
        </p:spPr>
      </p:pic>
    </p:spTree>
    <p:extLst>
      <p:ext uri="{BB962C8B-B14F-4D97-AF65-F5344CB8AC3E}">
        <p14:creationId xmlns:p14="http://schemas.microsoft.com/office/powerpoint/2010/main" val="11920715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4800" b="1" u="sng" dirty="0" smtClean="0">
                <a:solidFill>
                  <a:srgbClr val="FF6600"/>
                </a:solidFill>
                <a:latin typeface="Calibri" panose="020F0502020204030204" pitchFamily="34" charset="0"/>
                <a:cs typeface="Calibri" panose="020F0502020204030204" pitchFamily="34" charset="0"/>
              </a:rPr>
              <a:t>Ведение мяча</a:t>
            </a:r>
            <a:endParaRPr lang="ru-RU" sz="4800" b="1" u="sng" dirty="0">
              <a:solidFill>
                <a:srgbClr val="FF6600"/>
              </a:solidFill>
              <a:latin typeface="Calibri" panose="020F0502020204030204" pitchFamily="34" charset="0"/>
              <a:cs typeface="Calibri" panose="020F0502020204030204" pitchFamily="34" charset="0"/>
            </a:endParaRPr>
          </a:p>
        </p:txBody>
      </p:sp>
      <p:sp>
        <p:nvSpPr>
          <p:cNvPr id="3" name="Объект 2"/>
          <p:cNvSpPr>
            <a:spLocks noGrp="1"/>
          </p:cNvSpPr>
          <p:nvPr>
            <p:ph idx="1"/>
          </p:nvPr>
        </p:nvSpPr>
        <p:spPr/>
        <p:txBody>
          <a:bodyPr/>
          <a:lstStyle/>
          <a:p>
            <a:pPr marL="0" indent="0">
              <a:buNone/>
            </a:pPr>
            <a:r>
              <a:rPr lang="ru-RU" dirty="0" smtClean="0"/>
              <a:t>Игрок должен вести мяч второй раз после того, как его первое ведение закончилось, если это только не происходит после потери контроля над живым мячом на площадке из-за:</a:t>
            </a:r>
          </a:p>
          <a:p>
            <a:pPr lvl="1"/>
            <a:r>
              <a:rPr lang="ru-RU" dirty="0" smtClean="0"/>
              <a:t>Броска по корзине;</a:t>
            </a:r>
          </a:p>
          <a:p>
            <a:pPr lvl="1"/>
            <a:r>
              <a:rPr lang="ru-RU" dirty="0" smtClean="0"/>
              <a:t>Касания мяча соперником;</a:t>
            </a:r>
          </a:p>
          <a:p>
            <a:pPr lvl="1"/>
            <a:r>
              <a:rPr lang="ru-RU" dirty="0" smtClean="0"/>
              <a:t>Передачи или случайной потери мяча, который затем коснулся или которого касался другой Игрок.</a:t>
            </a:r>
            <a:endParaRPr lang="ru-RU" dirty="0"/>
          </a:p>
        </p:txBody>
      </p:sp>
    </p:spTree>
    <p:extLst>
      <p:ext uri="{BB962C8B-B14F-4D97-AF65-F5344CB8AC3E}">
        <p14:creationId xmlns:p14="http://schemas.microsoft.com/office/powerpoint/2010/main" val="28168426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4800" b="1" u="sng" dirty="0" smtClean="0">
                <a:solidFill>
                  <a:srgbClr val="FF6600"/>
                </a:solidFill>
                <a:latin typeface="+mn-lt"/>
              </a:rPr>
              <a:t>Пробежка</a:t>
            </a:r>
            <a:endParaRPr lang="ru-RU" sz="4800" b="1" u="sng" dirty="0">
              <a:solidFill>
                <a:srgbClr val="FF6600"/>
              </a:solidFill>
              <a:latin typeface="+mn-lt"/>
            </a:endParaRPr>
          </a:p>
        </p:txBody>
      </p:sp>
      <p:sp>
        <p:nvSpPr>
          <p:cNvPr id="3" name="Объект 2"/>
          <p:cNvSpPr>
            <a:spLocks noGrp="1"/>
          </p:cNvSpPr>
          <p:nvPr>
            <p:ph idx="1"/>
          </p:nvPr>
        </p:nvSpPr>
        <p:spPr>
          <a:xfrm>
            <a:off x="4513006" y="1445342"/>
            <a:ext cx="7165257" cy="4763729"/>
          </a:xfrm>
        </p:spPr>
        <p:txBody>
          <a:bodyPr>
            <a:normAutofit fontScale="92500" lnSpcReduction="20000"/>
          </a:bodyPr>
          <a:lstStyle/>
          <a:p>
            <a:pPr marL="0" indent="0" algn="just">
              <a:buNone/>
            </a:pPr>
            <a:r>
              <a:rPr lang="ru-RU" b="1" dirty="0" smtClean="0"/>
              <a:t>Пробежка – </a:t>
            </a:r>
            <a:r>
              <a:rPr lang="ru-RU" b="1" dirty="0"/>
              <a:t>запрещенное перемещение одной или обеих ног в любом направлении во время контроля мяча на площадке сверх установленных </a:t>
            </a:r>
            <a:r>
              <a:rPr lang="ru-RU" b="1" dirty="0" smtClean="0"/>
              <a:t>ограничений.</a:t>
            </a:r>
          </a:p>
          <a:p>
            <a:pPr marL="0" indent="0">
              <a:buNone/>
            </a:pPr>
            <a:r>
              <a:rPr lang="ru-RU" sz="2600" dirty="0"/>
              <a:t> Игрок с мячом в руках имеет право</a:t>
            </a:r>
            <a:r>
              <a:rPr lang="ru-RU" sz="2600" dirty="0" smtClean="0"/>
              <a:t>:</a:t>
            </a:r>
          </a:p>
          <a:p>
            <a:pPr lvl="1"/>
            <a:r>
              <a:rPr lang="ru-RU" sz="2200" dirty="0" smtClean="0"/>
              <a:t>Сделать </a:t>
            </a:r>
            <a:r>
              <a:rPr lang="ru-RU" sz="2200" dirty="0"/>
              <a:t>один или несколько шагов в любом направлении одной и той же ногой, в то время, как другая нога, называемая опорной, сохраняет своё место контакта с полом;</a:t>
            </a:r>
          </a:p>
          <a:p>
            <a:pPr lvl="1"/>
            <a:r>
              <a:rPr lang="ru-RU" sz="2200" dirty="0"/>
              <a:t>О</a:t>
            </a:r>
            <a:r>
              <a:rPr lang="ru-RU" sz="2200" dirty="0" smtClean="0"/>
              <a:t>торвать </a:t>
            </a:r>
            <a:r>
              <a:rPr lang="ru-RU" sz="2200" dirty="0"/>
              <a:t>от пола обе ноги при условии расставания с мячом (бросок или передача) до приземления</a:t>
            </a:r>
            <a:r>
              <a:rPr lang="ru-RU" sz="2200" dirty="0" smtClean="0"/>
              <a:t>.</a:t>
            </a:r>
          </a:p>
          <a:p>
            <a:pPr marL="0" indent="0">
              <a:buNone/>
            </a:pPr>
            <a:r>
              <a:rPr lang="ru-RU" sz="2600" dirty="0" smtClean="0"/>
              <a:t>Не является нарушением, когда Игрок, держа мяч, падает на пол, или лежа или сидя на полу, получает контроль над мячом.</a:t>
            </a:r>
          </a:p>
          <a:p>
            <a:pPr marL="0" indent="0">
              <a:buNone/>
            </a:pPr>
            <a:r>
              <a:rPr lang="ru-RU" sz="2600" dirty="0" smtClean="0"/>
              <a:t>Если Игрок скользит, перекатывается, или пытается встать с мячом в руках-это нарушение.</a:t>
            </a:r>
            <a:endParaRPr lang="ru-RU" sz="2600" dirty="0"/>
          </a:p>
          <a:p>
            <a:pPr lvl="1"/>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3122" y="2620245"/>
            <a:ext cx="4057650" cy="2286000"/>
          </a:xfrm>
          <a:prstGeom prst="rect">
            <a:avLst/>
          </a:prstGeom>
        </p:spPr>
      </p:pic>
    </p:spTree>
    <p:extLst>
      <p:ext uri="{BB962C8B-B14F-4D97-AF65-F5344CB8AC3E}">
        <p14:creationId xmlns:p14="http://schemas.microsoft.com/office/powerpoint/2010/main" val="40649303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4800" b="1" u="sng" dirty="0" smtClean="0">
                <a:solidFill>
                  <a:srgbClr val="FF6600"/>
                </a:solidFill>
                <a:latin typeface="Calibri" panose="020F0502020204030204" pitchFamily="34" charset="0"/>
                <a:cs typeface="Calibri" panose="020F0502020204030204" pitchFamily="34" charset="0"/>
              </a:rPr>
              <a:t>Три секунды</a:t>
            </a:r>
            <a:endParaRPr lang="ru-RU" sz="4800" b="1" u="sng" dirty="0">
              <a:solidFill>
                <a:srgbClr val="FF6600"/>
              </a:solidFill>
              <a:latin typeface="Calibri" panose="020F0502020204030204" pitchFamily="34" charset="0"/>
              <a:cs typeface="Calibri" panose="020F0502020204030204" pitchFamily="34" charset="0"/>
            </a:endParaRPr>
          </a:p>
        </p:txBody>
      </p:sp>
      <p:sp>
        <p:nvSpPr>
          <p:cNvPr id="3" name="Объект 2"/>
          <p:cNvSpPr>
            <a:spLocks noGrp="1"/>
          </p:cNvSpPr>
          <p:nvPr>
            <p:ph idx="1"/>
          </p:nvPr>
        </p:nvSpPr>
        <p:spPr>
          <a:xfrm>
            <a:off x="4195388" y="1825625"/>
            <a:ext cx="7654413" cy="4351338"/>
          </a:xfrm>
        </p:spPr>
        <p:txBody>
          <a:bodyPr>
            <a:normAutofit lnSpcReduction="10000"/>
          </a:bodyPr>
          <a:lstStyle/>
          <a:p>
            <a:pPr marL="0" indent="0" algn="just">
              <a:buNone/>
            </a:pPr>
            <a:r>
              <a:rPr lang="ru-RU" dirty="0" smtClean="0"/>
              <a:t>Игрок не должен оставаться более трех секунд подряд в ограниченной зоне соперника, когда его команда контролирует живой мяч на площадке и игровые часы включены.</a:t>
            </a:r>
          </a:p>
          <a:p>
            <a:pPr marL="0" indent="0" algn="just">
              <a:buNone/>
            </a:pPr>
            <a:r>
              <a:rPr lang="ru-RU" dirty="0" smtClean="0"/>
              <a:t>Исключение должно быть сделано Игроку, который:</a:t>
            </a:r>
          </a:p>
          <a:p>
            <a:pPr lvl="1" algn="just"/>
            <a:r>
              <a:rPr lang="ru-RU" dirty="0" smtClean="0"/>
              <a:t>Пытается выйти их ограниченной зоны;</a:t>
            </a:r>
          </a:p>
          <a:p>
            <a:pPr lvl="1" algn="just"/>
            <a:r>
              <a:rPr lang="ru-RU" dirty="0" smtClean="0"/>
              <a:t>Находится в ограниченной зоне, когда он или его партнер по команде производит бросок и мяч покинул или покидает руки бросающего;</a:t>
            </a:r>
          </a:p>
          <a:p>
            <a:pPr lvl="1" algn="just"/>
            <a:r>
              <a:rPr lang="ru-RU" dirty="0" smtClean="0"/>
              <a:t>Находясь в ограниченной зоне менее трех секунд, ведет мяч с целью произвести бросок.</a:t>
            </a:r>
            <a:endParaRPr lang="ru-RU" dirty="0"/>
          </a:p>
        </p:txBody>
      </p:sp>
      <p:pic>
        <p:nvPicPr>
          <p:cNvPr id="4" name="Рисунок 3"/>
          <p:cNvPicPr>
            <a:picLocks noChangeAspect="1"/>
          </p:cNvPicPr>
          <p:nvPr/>
        </p:nvPicPr>
        <p:blipFill rotWithShape="1">
          <a:blip r:embed="rId2">
            <a:extLst>
              <a:ext uri="{28A0092B-C50C-407E-A947-70E740481C1C}">
                <a14:useLocalDpi xmlns:a14="http://schemas.microsoft.com/office/drawing/2010/main" val="0"/>
              </a:ext>
            </a:extLst>
          </a:blip>
          <a:srcRect l="6560" t="10090" r="50344" b="10090"/>
          <a:stretch/>
        </p:blipFill>
        <p:spPr>
          <a:xfrm>
            <a:off x="498494" y="1930128"/>
            <a:ext cx="3502215" cy="3837756"/>
          </a:xfrm>
          <a:prstGeom prst="rect">
            <a:avLst/>
          </a:prstGeom>
        </p:spPr>
      </p:pic>
    </p:spTree>
    <p:extLst>
      <p:ext uri="{BB962C8B-B14F-4D97-AF65-F5344CB8AC3E}">
        <p14:creationId xmlns:p14="http://schemas.microsoft.com/office/powerpoint/2010/main" val="34968512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4800" b="1" u="sng" dirty="0" smtClean="0">
                <a:solidFill>
                  <a:srgbClr val="FF6600"/>
                </a:solidFill>
                <a:latin typeface="Calibri" panose="020F0502020204030204" pitchFamily="34" charset="0"/>
                <a:cs typeface="Calibri" panose="020F0502020204030204" pitchFamily="34" charset="0"/>
              </a:rPr>
              <a:t>Восемь секунд</a:t>
            </a:r>
            <a:endParaRPr lang="ru-RU" sz="4800" b="1" u="sng" dirty="0">
              <a:solidFill>
                <a:srgbClr val="FF6600"/>
              </a:solidFill>
              <a:latin typeface="Calibri" panose="020F0502020204030204" pitchFamily="34" charset="0"/>
              <a:cs typeface="Calibri" panose="020F0502020204030204" pitchFamily="34" charset="0"/>
            </a:endParaRPr>
          </a:p>
        </p:txBody>
      </p:sp>
      <p:sp>
        <p:nvSpPr>
          <p:cNvPr id="3" name="Объект 2"/>
          <p:cNvSpPr>
            <a:spLocks noGrp="1"/>
          </p:cNvSpPr>
          <p:nvPr>
            <p:ph idx="1"/>
          </p:nvPr>
        </p:nvSpPr>
        <p:spPr>
          <a:xfrm>
            <a:off x="5656216" y="2432095"/>
            <a:ext cx="6074230" cy="2877004"/>
          </a:xfrm>
        </p:spPr>
        <p:txBody>
          <a:bodyPr>
            <a:normAutofit fontScale="85000" lnSpcReduction="20000"/>
          </a:bodyPr>
          <a:lstStyle/>
          <a:p>
            <a:pPr algn="just"/>
            <a:r>
              <a:rPr lang="ru-RU" dirty="0" smtClean="0"/>
              <a:t>Каждый раз когда </a:t>
            </a:r>
            <a:r>
              <a:rPr lang="ru-RU" dirty="0"/>
              <a:t>И</a:t>
            </a:r>
            <a:r>
              <a:rPr lang="ru-RU" dirty="0" smtClean="0"/>
              <a:t>грок устанавливает контроль над живым мячом в своей тыловой зоне, его команда должна в течение восьми секунд перевести мяч в свою передовую зону.</a:t>
            </a:r>
          </a:p>
          <a:p>
            <a:pPr algn="just"/>
            <a:r>
              <a:rPr lang="ru-RU" dirty="0" smtClean="0"/>
              <a:t>Мяч переходит в передовую зону команды, когда он касается передовой зоны или касается Игрока или Судьи, который частью своего тела находится в контакте с передовой зоной.</a:t>
            </a: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155" y="2517956"/>
            <a:ext cx="5213743" cy="3047796"/>
          </a:xfrm>
          <a:prstGeom prst="rect">
            <a:avLst/>
          </a:prstGeom>
        </p:spPr>
      </p:pic>
      <p:cxnSp>
        <p:nvCxnSpPr>
          <p:cNvPr id="10" name="Соединительная линия уступом 9"/>
          <p:cNvCxnSpPr/>
          <p:nvPr/>
        </p:nvCxnSpPr>
        <p:spPr>
          <a:xfrm rot="5400000">
            <a:off x="2392181" y="2777535"/>
            <a:ext cx="911044" cy="391886"/>
          </a:xfrm>
          <a:prstGeom prst="bentConnector3">
            <a:avLst/>
          </a:prstGeom>
          <a:ln>
            <a:tailEnd type="triangle"/>
          </a:ln>
        </p:spPr>
        <p:style>
          <a:lnRef idx="1">
            <a:schemeClr val="dk1"/>
          </a:lnRef>
          <a:fillRef idx="0">
            <a:schemeClr val="dk1"/>
          </a:fillRef>
          <a:effectRef idx="0">
            <a:schemeClr val="dk1"/>
          </a:effectRef>
          <a:fontRef idx="minor">
            <a:schemeClr val="tx1"/>
          </a:fontRef>
        </p:style>
      </p:cxnSp>
      <p:sp>
        <p:nvSpPr>
          <p:cNvPr id="12" name="Прямоугольная выноска 11"/>
          <p:cNvSpPr/>
          <p:nvPr/>
        </p:nvSpPr>
        <p:spPr>
          <a:xfrm>
            <a:off x="2351313" y="1518162"/>
            <a:ext cx="2442755" cy="999794"/>
          </a:xfrm>
          <a:prstGeom prst="wedgeRectCallou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TextBox 12"/>
          <p:cNvSpPr txBox="1"/>
          <p:nvPr/>
        </p:nvSpPr>
        <p:spPr>
          <a:xfrm>
            <a:off x="2406126" y="1551762"/>
            <a:ext cx="2387942" cy="954107"/>
          </a:xfrm>
          <a:prstGeom prst="rect">
            <a:avLst/>
          </a:prstGeom>
          <a:noFill/>
        </p:spPr>
        <p:txBody>
          <a:bodyPr wrap="square" rtlCol="0">
            <a:spAutoFit/>
          </a:bodyPr>
          <a:lstStyle/>
          <a:p>
            <a:r>
              <a:rPr lang="ru-RU" sz="1400" dirty="0" smtClean="0"/>
              <a:t>Команда, владеющая </a:t>
            </a:r>
            <a:r>
              <a:rPr lang="ru-RU" sz="1400" dirty="0" err="1" smtClean="0"/>
              <a:t>мячем</a:t>
            </a:r>
            <a:r>
              <a:rPr lang="ru-RU" sz="1400" dirty="0" smtClean="0"/>
              <a:t>, должна в течение 8-ми секунд перейти центр площадки …</a:t>
            </a:r>
            <a:endParaRPr lang="ru-RU" sz="1400" dirty="0"/>
          </a:p>
        </p:txBody>
      </p:sp>
    </p:spTree>
    <p:extLst>
      <p:ext uri="{BB962C8B-B14F-4D97-AF65-F5344CB8AC3E}">
        <p14:creationId xmlns:p14="http://schemas.microsoft.com/office/powerpoint/2010/main" val="26396163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4800" b="1" u="sng" dirty="0" smtClean="0">
                <a:solidFill>
                  <a:srgbClr val="FF6600"/>
                </a:solidFill>
                <a:latin typeface="+mn-lt"/>
              </a:rPr>
              <a:t>Двадцать четыре секунды</a:t>
            </a:r>
            <a:endParaRPr lang="ru-RU" sz="4800" b="1" u="sng" dirty="0">
              <a:solidFill>
                <a:srgbClr val="FF6600"/>
              </a:solidFill>
              <a:latin typeface="+mn-lt"/>
            </a:endParaRPr>
          </a:p>
        </p:txBody>
      </p:sp>
      <p:sp>
        <p:nvSpPr>
          <p:cNvPr id="3" name="Объект 2"/>
          <p:cNvSpPr>
            <a:spLocks noGrp="1"/>
          </p:cNvSpPr>
          <p:nvPr>
            <p:ph idx="1"/>
          </p:nvPr>
        </p:nvSpPr>
        <p:spPr>
          <a:xfrm>
            <a:off x="5773784" y="1825625"/>
            <a:ext cx="5956662" cy="4351338"/>
          </a:xfrm>
        </p:spPr>
        <p:txBody>
          <a:bodyPr>
            <a:normAutofit fontScale="77500" lnSpcReduction="20000"/>
          </a:bodyPr>
          <a:lstStyle/>
          <a:p>
            <a:pPr algn="just"/>
            <a:r>
              <a:rPr lang="ru-RU" dirty="0" smtClean="0"/>
              <a:t>Каждый раз, когда Игрок получает контроль над живым мячом на площадке, попытка броска по корзине должна быть реализована его командой в течение двадцати четырех секунд.</a:t>
            </a:r>
          </a:p>
          <a:p>
            <a:pPr algn="just"/>
            <a:r>
              <a:rPr lang="ru-RU" dirty="0" smtClean="0"/>
              <a:t>Отсутствие броска по корзине в течение 24-ех секунд при контроле мяча командой фиксируется звуковым сигналом устройства 24-ех секунд.</a:t>
            </a:r>
          </a:p>
          <a:p>
            <a:pPr algn="just"/>
            <a:r>
              <a:rPr lang="ru-RU" dirty="0" smtClean="0"/>
              <a:t>Когда бросок по корзине произведен близко к окончанию 24-ех секунд и сигнал устройства 24-ех секунд не звучит, а мяч находится в воздухе после того, как покинул руки бросающего, и мяч входит в корзину, попадание должно засчитываться.</a:t>
            </a: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155" y="2517956"/>
            <a:ext cx="5213743" cy="3047796"/>
          </a:xfrm>
          <a:prstGeom prst="rect">
            <a:avLst/>
          </a:prstGeom>
        </p:spPr>
      </p:pic>
      <p:sp>
        <p:nvSpPr>
          <p:cNvPr id="5" name="Прямоугольная выноска 4"/>
          <p:cNvSpPr/>
          <p:nvPr/>
        </p:nvSpPr>
        <p:spPr>
          <a:xfrm>
            <a:off x="2338250" y="1518162"/>
            <a:ext cx="2442755" cy="999794"/>
          </a:xfrm>
          <a:prstGeom prst="wedgeRectCallou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cxnSp>
        <p:nvCxnSpPr>
          <p:cNvPr id="6" name="Соединительная линия уступом 5"/>
          <p:cNvCxnSpPr/>
          <p:nvPr/>
        </p:nvCxnSpPr>
        <p:spPr>
          <a:xfrm rot="5400000">
            <a:off x="2392181" y="2777535"/>
            <a:ext cx="911044" cy="391886"/>
          </a:xfrm>
          <a:prstGeom prst="bentConnector3">
            <a:avLst/>
          </a:prstGeom>
          <a:ln>
            <a:tailEnd type="triangle"/>
          </a:ln>
        </p:spPr>
        <p:style>
          <a:lnRef idx="1">
            <a:schemeClr val="dk1"/>
          </a:lnRef>
          <a:fillRef idx="0">
            <a:schemeClr val="dk1"/>
          </a:fillRef>
          <a:effectRef idx="0">
            <a:schemeClr val="dk1"/>
          </a:effectRef>
          <a:fontRef idx="minor">
            <a:schemeClr val="tx1"/>
          </a:fontRef>
        </p:style>
      </p:cxnSp>
      <p:sp>
        <p:nvSpPr>
          <p:cNvPr id="7" name="TextBox 6"/>
          <p:cNvSpPr txBox="1"/>
          <p:nvPr/>
        </p:nvSpPr>
        <p:spPr>
          <a:xfrm>
            <a:off x="2495004" y="1648727"/>
            <a:ext cx="2129245" cy="738664"/>
          </a:xfrm>
          <a:prstGeom prst="rect">
            <a:avLst/>
          </a:prstGeom>
          <a:noFill/>
        </p:spPr>
        <p:txBody>
          <a:bodyPr wrap="square" rtlCol="0">
            <a:spAutoFit/>
          </a:bodyPr>
          <a:lstStyle/>
          <a:p>
            <a:r>
              <a:rPr lang="ru-RU" sz="1400" dirty="0" smtClean="0"/>
              <a:t>и завершить атаку броском в течение 24-х секунд </a:t>
            </a:r>
            <a:endParaRPr lang="ru-RU" sz="1400" dirty="0"/>
          </a:p>
        </p:txBody>
      </p:sp>
    </p:spTree>
    <p:extLst>
      <p:ext uri="{BB962C8B-B14F-4D97-AF65-F5344CB8AC3E}">
        <p14:creationId xmlns:p14="http://schemas.microsoft.com/office/powerpoint/2010/main" val="8417508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4800" b="1" u="sng" dirty="0" smtClean="0">
                <a:solidFill>
                  <a:srgbClr val="FF6600"/>
                </a:solidFill>
                <a:latin typeface="+mn-lt"/>
              </a:rPr>
              <a:t>Фолы</a:t>
            </a:r>
            <a:endParaRPr lang="ru-RU" sz="4800" b="1" u="sng" dirty="0">
              <a:solidFill>
                <a:srgbClr val="FF6600"/>
              </a:solidFill>
              <a:latin typeface="+mn-lt"/>
            </a:endParaRPr>
          </a:p>
        </p:txBody>
      </p:sp>
      <p:sp>
        <p:nvSpPr>
          <p:cNvPr id="3" name="Объект 2"/>
          <p:cNvSpPr>
            <a:spLocks noGrp="1"/>
          </p:cNvSpPr>
          <p:nvPr>
            <p:ph idx="1"/>
          </p:nvPr>
        </p:nvSpPr>
        <p:spPr/>
        <p:txBody>
          <a:bodyPr>
            <a:normAutofit/>
          </a:bodyPr>
          <a:lstStyle/>
          <a:p>
            <a:pPr marL="0" indent="0" algn="just">
              <a:buNone/>
            </a:pPr>
            <a:r>
              <a:rPr lang="ru-RU" b="1" dirty="0" smtClean="0"/>
              <a:t>Фол – это не соблюдение Правил, вследствие персонального контакта с соперником и/или неспортивного поведения.</a:t>
            </a:r>
          </a:p>
          <a:p>
            <a:r>
              <a:rPr lang="ru-RU" dirty="0"/>
              <a:t>Виды фолов:</a:t>
            </a:r>
          </a:p>
          <a:p>
            <a:pPr lvl="1"/>
            <a:r>
              <a:rPr lang="ru-RU" dirty="0"/>
              <a:t>персональный;</a:t>
            </a:r>
          </a:p>
          <a:p>
            <a:pPr lvl="1"/>
            <a:r>
              <a:rPr lang="ru-RU" dirty="0"/>
              <a:t>в нападении;</a:t>
            </a:r>
          </a:p>
          <a:p>
            <a:pPr lvl="1"/>
            <a:r>
              <a:rPr lang="ru-RU" dirty="0"/>
              <a:t>обоюдный;</a:t>
            </a:r>
          </a:p>
          <a:p>
            <a:pPr lvl="1"/>
            <a:r>
              <a:rPr lang="ru-RU" dirty="0"/>
              <a:t>технический;</a:t>
            </a:r>
          </a:p>
          <a:p>
            <a:pPr lvl="1"/>
            <a:r>
              <a:rPr lang="ru-RU" dirty="0"/>
              <a:t>неспортивный;</a:t>
            </a:r>
          </a:p>
          <a:p>
            <a:pPr lvl="1"/>
            <a:r>
              <a:rPr lang="ru-RU" dirty="0"/>
              <a:t>дисквалифицирующий.</a:t>
            </a:r>
          </a:p>
          <a:p>
            <a:endParaRPr lang="ru-RU" dirty="0"/>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0" y="2774088"/>
            <a:ext cx="5042263" cy="2836273"/>
          </a:xfrm>
          <a:prstGeom prst="rect">
            <a:avLst/>
          </a:prstGeom>
        </p:spPr>
      </p:pic>
    </p:spTree>
    <p:extLst>
      <p:ext uri="{BB962C8B-B14F-4D97-AF65-F5344CB8AC3E}">
        <p14:creationId xmlns:p14="http://schemas.microsoft.com/office/powerpoint/2010/main" val="6899644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4800" b="1" u="sng" dirty="0" smtClean="0">
                <a:solidFill>
                  <a:srgbClr val="FF6600"/>
                </a:solidFill>
                <a:latin typeface="+mn-lt"/>
              </a:rPr>
              <a:t>Персональный фол</a:t>
            </a:r>
            <a:endParaRPr lang="ru-RU" sz="4800" b="1" u="sng" dirty="0">
              <a:solidFill>
                <a:srgbClr val="FF6600"/>
              </a:solidFill>
              <a:latin typeface="+mn-lt"/>
            </a:endParaRPr>
          </a:p>
        </p:txBody>
      </p:sp>
      <p:sp>
        <p:nvSpPr>
          <p:cNvPr id="3" name="Объект 2"/>
          <p:cNvSpPr>
            <a:spLocks noGrp="1"/>
          </p:cNvSpPr>
          <p:nvPr>
            <p:ph idx="1"/>
          </p:nvPr>
        </p:nvSpPr>
        <p:spPr>
          <a:xfrm>
            <a:off x="509451" y="1515290"/>
            <a:ext cx="11103429" cy="4911635"/>
          </a:xfrm>
        </p:spPr>
        <p:txBody>
          <a:bodyPr>
            <a:normAutofit fontScale="92500"/>
          </a:bodyPr>
          <a:lstStyle/>
          <a:p>
            <a:pPr marL="0" indent="0" algn="just">
              <a:buNone/>
            </a:pPr>
            <a:r>
              <a:rPr lang="ru-RU" sz="2400" b="1" dirty="0" smtClean="0"/>
              <a:t>Персональный фол </a:t>
            </a:r>
            <a:r>
              <a:rPr lang="ru-RU" sz="2400" dirty="0" smtClean="0"/>
              <a:t>– это фол Игроку вследствие контакта с Игроком команды соперников, независимо от того, является ли мяч живым или мертвым.</a:t>
            </a:r>
          </a:p>
          <a:p>
            <a:pPr algn="just"/>
            <a:r>
              <a:rPr lang="ru-RU" sz="2400" dirty="0" smtClean="0"/>
              <a:t>Блокировка – это неправильный персональный контакт, который препятствует передвижению соперника с мячом или без него.</a:t>
            </a:r>
          </a:p>
          <a:p>
            <a:pPr algn="just"/>
            <a:r>
              <a:rPr lang="ru-RU" sz="2400" dirty="0" smtClean="0"/>
              <a:t>Столкновение – это персональный контакт Игрока толчком или движением в корпус соперника.</a:t>
            </a:r>
          </a:p>
          <a:p>
            <a:pPr algn="just"/>
            <a:r>
              <a:rPr lang="ru-RU" sz="2400" dirty="0" smtClean="0"/>
              <a:t>Неправильная опека сзади – персональный контакт Защитника, находящегося позади соперника.</a:t>
            </a:r>
          </a:p>
          <a:p>
            <a:pPr algn="just"/>
            <a:r>
              <a:rPr lang="ru-RU" sz="2400" dirty="0" smtClean="0"/>
              <a:t>Задержка – персональный контакт с соперником, который мешает свободе его передвижения. </a:t>
            </a:r>
          </a:p>
          <a:p>
            <a:pPr algn="just"/>
            <a:r>
              <a:rPr lang="ru-RU" sz="2400" dirty="0" smtClean="0"/>
              <a:t>Неправильный заслон – попытка неправильно задержать или помешать сопернику, который не контролирует мяч, занять желаемую позицию.</a:t>
            </a:r>
          </a:p>
          <a:p>
            <a:pPr algn="just"/>
            <a:r>
              <a:rPr lang="ru-RU" sz="2400" dirty="0" smtClean="0"/>
              <a:t>Толчок – имеет место, когда Игрок насильно сдвигает или пытается сдвинуть соперника.</a:t>
            </a:r>
            <a:endParaRPr lang="ru-RU" sz="2400" dirty="0"/>
          </a:p>
        </p:txBody>
      </p:sp>
    </p:spTree>
    <p:extLst>
      <p:ext uri="{BB962C8B-B14F-4D97-AF65-F5344CB8AC3E}">
        <p14:creationId xmlns:p14="http://schemas.microsoft.com/office/powerpoint/2010/main" val="14946508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0"/>
            <a:ext cx="10515600" cy="1325563"/>
          </a:xfrm>
        </p:spPr>
        <p:txBody>
          <a:bodyPr>
            <a:normAutofit/>
          </a:bodyPr>
          <a:lstStyle/>
          <a:p>
            <a:pPr algn="ctr"/>
            <a:r>
              <a:rPr lang="ru-RU" sz="4800" b="1" u="sng" dirty="0" smtClean="0">
                <a:solidFill>
                  <a:srgbClr val="FF6600"/>
                </a:solidFill>
                <a:latin typeface="Calibri" panose="020F0502020204030204" pitchFamily="34" charset="0"/>
                <a:cs typeface="Calibri" panose="020F0502020204030204" pitchFamily="34" charset="0"/>
              </a:rPr>
              <a:t>Игра</a:t>
            </a:r>
            <a:endParaRPr lang="ru-RU" sz="4800" b="1" u="sng" dirty="0">
              <a:solidFill>
                <a:srgbClr val="FF6600"/>
              </a:solidFill>
              <a:latin typeface="Calibri" panose="020F0502020204030204" pitchFamily="34" charset="0"/>
              <a:cs typeface="Calibri" panose="020F0502020204030204" pitchFamily="34" charset="0"/>
            </a:endParaRPr>
          </a:p>
        </p:txBody>
      </p:sp>
      <p:sp>
        <p:nvSpPr>
          <p:cNvPr id="3" name="Объект 2"/>
          <p:cNvSpPr>
            <a:spLocks noGrp="1"/>
          </p:cNvSpPr>
          <p:nvPr>
            <p:ph idx="1"/>
          </p:nvPr>
        </p:nvSpPr>
        <p:spPr>
          <a:xfrm>
            <a:off x="5309419" y="1471664"/>
            <a:ext cx="6413090" cy="4351338"/>
          </a:xfrm>
        </p:spPr>
        <p:txBody>
          <a:bodyPr>
            <a:normAutofit lnSpcReduction="10000"/>
          </a:bodyPr>
          <a:lstStyle/>
          <a:p>
            <a:r>
              <a:rPr lang="ru-RU" dirty="0" smtClean="0"/>
              <a:t>В баскетбол играют две команды, в каждой из которых по пять игроков. Цель каждой команды – запросить мяч в корзину соперника и помешать другой команде овладеть мячом, и забросить его в корзину.</a:t>
            </a:r>
          </a:p>
          <a:p>
            <a:r>
              <a:rPr lang="ru-RU" dirty="0" smtClean="0"/>
              <a:t>Победителем игры становится команда, которая по окончании игрового времени четвертого периода или, если необходимо, дополнительного(-ых) периода(-</a:t>
            </a:r>
            <a:r>
              <a:rPr lang="ru-RU" dirty="0" err="1" smtClean="0"/>
              <a:t>ов</a:t>
            </a:r>
            <a:r>
              <a:rPr lang="ru-RU" dirty="0" smtClean="0"/>
              <a:t>) набрала большее количество очков.</a:t>
            </a: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0842" y="1556384"/>
            <a:ext cx="4848577" cy="4181898"/>
          </a:xfrm>
          <a:prstGeom prst="rect">
            <a:avLst/>
          </a:prstGeom>
        </p:spPr>
      </p:pic>
    </p:spTree>
    <p:extLst>
      <p:ext uri="{BB962C8B-B14F-4D97-AF65-F5344CB8AC3E}">
        <p14:creationId xmlns:p14="http://schemas.microsoft.com/office/powerpoint/2010/main" val="39465565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4800" b="1" u="sng" dirty="0" smtClean="0">
                <a:solidFill>
                  <a:srgbClr val="FF6600"/>
                </a:solidFill>
                <a:latin typeface="Calibri" panose="020F0502020204030204" pitchFamily="34" charset="0"/>
                <a:cs typeface="Calibri" panose="020F0502020204030204" pitchFamily="34" charset="0"/>
              </a:rPr>
              <a:t>Персональный фол	</a:t>
            </a:r>
            <a:endParaRPr lang="ru-RU" sz="4800" b="1" u="sng" dirty="0">
              <a:solidFill>
                <a:srgbClr val="FF6600"/>
              </a:solidFill>
              <a:latin typeface="Calibri" panose="020F0502020204030204" pitchFamily="34" charset="0"/>
              <a:cs typeface="Calibri" panose="020F0502020204030204" pitchFamily="34" charset="0"/>
            </a:endParaRPr>
          </a:p>
        </p:txBody>
      </p:sp>
      <p:sp>
        <p:nvSpPr>
          <p:cNvPr id="3" name="Объект 2"/>
          <p:cNvSpPr>
            <a:spLocks noGrp="1"/>
          </p:cNvSpPr>
          <p:nvPr>
            <p:ph idx="1"/>
          </p:nvPr>
        </p:nvSpPr>
        <p:spPr>
          <a:xfrm>
            <a:off x="653143" y="1449977"/>
            <a:ext cx="10933611" cy="4726986"/>
          </a:xfrm>
        </p:spPr>
        <p:txBody>
          <a:bodyPr>
            <a:normAutofit fontScale="92500" lnSpcReduction="10000"/>
          </a:bodyPr>
          <a:lstStyle/>
          <a:p>
            <a:pPr marL="0" indent="0" algn="just">
              <a:buNone/>
            </a:pPr>
            <a:r>
              <a:rPr lang="ru-RU" sz="2400" dirty="0" smtClean="0"/>
              <a:t>Во всех случаях персональный фол должен быть зафиксирован Игроку, нарушившему Правила.</a:t>
            </a:r>
          </a:p>
          <a:p>
            <a:pPr algn="just"/>
            <a:r>
              <a:rPr lang="ru-RU" sz="2400" dirty="0" smtClean="0"/>
              <a:t>Если фол совершен по отношению к Игроку, который не находится в процессе броска:</a:t>
            </a:r>
          </a:p>
          <a:p>
            <a:pPr lvl="1" algn="just"/>
            <a:r>
              <a:rPr lang="ru-RU" sz="2000" dirty="0" smtClean="0"/>
              <a:t>Игра должна быть возобновлена вбрасыванием не провинившейся команды из-за пределов площадки с места, ближайшего к тому, где был совершен фол.</a:t>
            </a:r>
          </a:p>
          <a:p>
            <a:pPr algn="just"/>
            <a:r>
              <a:rPr lang="ru-RU" sz="2400" dirty="0" smtClean="0"/>
              <a:t>Если фол совершен против Игрока, который находится в процессе броска:</a:t>
            </a:r>
          </a:p>
          <a:p>
            <a:pPr lvl="1" algn="just"/>
            <a:r>
              <a:rPr lang="ru-RU" sz="2000" dirty="0" smtClean="0"/>
              <a:t>И мяч заброшен, он засчитывается, и дается право на один штрафной бросок;</a:t>
            </a:r>
          </a:p>
          <a:p>
            <a:pPr lvl="1" algn="just"/>
            <a:r>
              <a:rPr lang="ru-RU" sz="2000" dirty="0" smtClean="0"/>
              <a:t>И бросок из 2-очквой области не удачен, дается право на два штрафных броска;</a:t>
            </a:r>
          </a:p>
          <a:p>
            <a:pPr lvl="1" algn="just"/>
            <a:r>
              <a:rPr lang="ru-RU" sz="2000" dirty="0" smtClean="0"/>
              <a:t>И бросок из 3-очковой области не удачен, дается право на три штрафных броска;</a:t>
            </a:r>
          </a:p>
          <a:p>
            <a:pPr lvl="1" algn="just"/>
            <a:r>
              <a:rPr lang="ru-RU" sz="2000" dirty="0" smtClean="0"/>
              <a:t>И на игроке совершается фол в момент непосредственно перед сигналом об окончании любого периода или дополнительного периода, или когда звучит сигнал устройства 24-х секунд, а мяч все еще находится в руке Игрока, и бросок удачен, он не засчитывается. Должны быть назначены два или три штрафных броска.</a:t>
            </a:r>
          </a:p>
          <a:p>
            <a:pPr algn="just"/>
            <a:r>
              <a:rPr lang="ru-RU" sz="2400" dirty="0" smtClean="0"/>
              <a:t>Игрок, совершивший пять фолов, должен быть проинформирован об этом и немедленно удален из игры. Он должен быть заменен в течение 30-ти секунд.</a:t>
            </a:r>
          </a:p>
        </p:txBody>
      </p:sp>
    </p:spTree>
    <p:extLst>
      <p:ext uri="{BB962C8B-B14F-4D97-AF65-F5344CB8AC3E}">
        <p14:creationId xmlns:p14="http://schemas.microsoft.com/office/powerpoint/2010/main" val="42414032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4800" b="1" u="sng" dirty="0" smtClean="0">
                <a:solidFill>
                  <a:srgbClr val="FF6600"/>
                </a:solidFill>
                <a:latin typeface="Calibri" panose="020F0502020204030204" pitchFamily="34" charset="0"/>
                <a:cs typeface="Calibri" panose="020F0502020204030204" pitchFamily="34" charset="0"/>
              </a:rPr>
              <a:t>Неспортивный фол	</a:t>
            </a:r>
            <a:endParaRPr lang="ru-RU" sz="4800" b="1" u="sng" dirty="0">
              <a:solidFill>
                <a:srgbClr val="FF6600"/>
              </a:solidFill>
              <a:latin typeface="Calibri" panose="020F0502020204030204" pitchFamily="34" charset="0"/>
              <a:cs typeface="Calibri" panose="020F0502020204030204" pitchFamily="34" charset="0"/>
            </a:endParaRPr>
          </a:p>
        </p:txBody>
      </p:sp>
      <p:sp>
        <p:nvSpPr>
          <p:cNvPr id="3" name="Объект 2"/>
          <p:cNvSpPr>
            <a:spLocks noGrp="1"/>
          </p:cNvSpPr>
          <p:nvPr>
            <p:ph idx="1"/>
          </p:nvPr>
        </p:nvSpPr>
        <p:spPr>
          <a:xfrm>
            <a:off x="4480560" y="1690688"/>
            <a:ext cx="7056120" cy="4336868"/>
          </a:xfrm>
        </p:spPr>
        <p:txBody>
          <a:bodyPr>
            <a:normAutofit fontScale="92500" lnSpcReduction="10000"/>
          </a:bodyPr>
          <a:lstStyle/>
          <a:p>
            <a:pPr marL="0" indent="0" algn="just">
              <a:buNone/>
            </a:pPr>
            <a:r>
              <a:rPr lang="ru-RU" b="1" dirty="0" smtClean="0"/>
              <a:t>Неспортивный фол </a:t>
            </a:r>
            <a:r>
              <a:rPr lang="ru-RU" dirty="0" smtClean="0"/>
              <a:t>– это персональный фол, совершенный Игроком, который, по мнению Судьи, не пытался законным образом непосредственно сыграть в мяч в соответствии с Правилами.</a:t>
            </a:r>
          </a:p>
          <a:p>
            <a:pPr marL="0" indent="0" algn="just">
              <a:buNone/>
            </a:pPr>
            <a:r>
              <a:rPr lang="ru-RU" sz="2400" dirty="0" smtClean="0"/>
              <a:t>Чтобы оценить фол как неспортивный, Судьи применяют следующие принципы:</a:t>
            </a:r>
          </a:p>
          <a:p>
            <a:pPr lvl="1" algn="just"/>
            <a:r>
              <a:rPr lang="ru-RU" sz="2000" dirty="0" smtClean="0"/>
              <a:t>Если Игрок не пытается сыграть в мяч и происходит контакт, это рассматривается как неспортивный фол.</a:t>
            </a:r>
          </a:p>
          <a:p>
            <a:pPr lvl="1" algn="just"/>
            <a:r>
              <a:rPr lang="ru-RU" sz="2000" dirty="0" smtClean="0"/>
              <a:t>Если в попытке сыграть в мяч, Игрок создает чрезмерный контакт, то этот контакт должен считаться неспортивным фолом.</a:t>
            </a:r>
          </a:p>
          <a:p>
            <a:pPr lvl="1" algn="just"/>
            <a:r>
              <a:rPr lang="ru-RU" sz="2000" dirty="0" smtClean="0"/>
              <a:t>Если игрок задерживает, бьет или умышленно толкает соперника – это неспортивный фол.</a:t>
            </a:r>
          </a:p>
          <a:p>
            <a:pPr marL="457200" lvl="1" indent="0">
              <a:buNone/>
            </a:pPr>
            <a:endParaRPr lang="ru-RU" sz="2000" dirty="0" smtClean="0"/>
          </a:p>
          <a:p>
            <a:pPr lvl="1"/>
            <a:endParaRPr lang="ru-RU" sz="2000" dirty="0" smtClean="0"/>
          </a:p>
          <a:p>
            <a:pPr lvl="1"/>
            <a:endParaRPr lang="ru-RU" sz="2000" dirty="0" smtClean="0"/>
          </a:p>
          <a:p>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2910" y="2716122"/>
            <a:ext cx="4057650" cy="2286000"/>
          </a:xfrm>
          <a:prstGeom prst="rect">
            <a:avLst/>
          </a:prstGeom>
        </p:spPr>
      </p:pic>
    </p:spTree>
    <p:extLst>
      <p:ext uri="{BB962C8B-B14F-4D97-AF65-F5344CB8AC3E}">
        <p14:creationId xmlns:p14="http://schemas.microsoft.com/office/powerpoint/2010/main" val="18908827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4800" b="1" u="sng" dirty="0" smtClean="0">
                <a:solidFill>
                  <a:srgbClr val="FF6600"/>
                </a:solidFill>
                <a:latin typeface="+mn-lt"/>
              </a:rPr>
              <a:t>Неспортивный фол</a:t>
            </a:r>
            <a:endParaRPr lang="ru-RU" sz="4800" b="1" u="sng" dirty="0">
              <a:solidFill>
                <a:srgbClr val="FF6600"/>
              </a:solidFill>
              <a:latin typeface="+mn-lt"/>
            </a:endParaRPr>
          </a:p>
        </p:txBody>
      </p:sp>
      <p:sp>
        <p:nvSpPr>
          <p:cNvPr id="3" name="Объект 2"/>
          <p:cNvSpPr>
            <a:spLocks noGrp="1"/>
          </p:cNvSpPr>
          <p:nvPr>
            <p:ph idx="1"/>
          </p:nvPr>
        </p:nvSpPr>
        <p:spPr/>
        <p:txBody>
          <a:bodyPr>
            <a:normAutofit lnSpcReduction="10000"/>
          </a:bodyPr>
          <a:lstStyle/>
          <a:p>
            <a:pPr marL="0" indent="0" algn="just">
              <a:buNone/>
            </a:pPr>
            <a:r>
              <a:rPr lang="ru-RU" dirty="0" smtClean="0"/>
              <a:t>Неспортивный фол должен быть записан провинившемуся.</a:t>
            </a:r>
          </a:p>
          <a:p>
            <a:pPr marL="0" indent="0" algn="just">
              <a:buNone/>
            </a:pPr>
            <a:r>
              <a:rPr lang="ru-RU" dirty="0" smtClean="0"/>
              <a:t>Количество назначенных штрафных бросков должно быть следующим:</a:t>
            </a:r>
          </a:p>
          <a:p>
            <a:pPr lvl="1" algn="just"/>
            <a:r>
              <a:rPr lang="ru-RU" dirty="0" smtClean="0"/>
              <a:t>Если фол совершен против Игрока, не находящегося в процессе броска, назначаются два штрафных броска.</a:t>
            </a:r>
          </a:p>
          <a:p>
            <a:pPr lvl="1" algn="just"/>
            <a:r>
              <a:rPr lang="ru-RU" dirty="0" smtClean="0"/>
              <a:t>Если фол совершен против Игрока, находящегося в процессе броска, и мяч заброшен, и попадание засчитывается, то дополнительно назначается один штрафной бросок.</a:t>
            </a:r>
          </a:p>
          <a:p>
            <a:pPr lvl="1" algn="just"/>
            <a:r>
              <a:rPr lang="ru-RU" dirty="0" smtClean="0"/>
              <a:t>Если фол совершен против Игрока, находящегося в процессе броска и мяч не попадает в корзину, должны быть назначены два или три штрафных броска в зависимости от того места, с которого была произведена попытка броска в корзину.</a:t>
            </a:r>
            <a:endParaRPr lang="ru-RU" dirty="0"/>
          </a:p>
        </p:txBody>
      </p:sp>
    </p:spTree>
    <p:extLst>
      <p:ext uri="{BB962C8B-B14F-4D97-AF65-F5344CB8AC3E}">
        <p14:creationId xmlns:p14="http://schemas.microsoft.com/office/powerpoint/2010/main" val="33317137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4800" b="1" u="sng" dirty="0" smtClean="0">
                <a:solidFill>
                  <a:srgbClr val="FF6600"/>
                </a:solidFill>
                <a:latin typeface="+mn-lt"/>
              </a:rPr>
              <a:t>Дисквалифицирующий фол</a:t>
            </a:r>
            <a:endParaRPr lang="ru-RU" sz="4800" b="1" u="sng" dirty="0">
              <a:solidFill>
                <a:srgbClr val="FF6600"/>
              </a:solidFill>
              <a:latin typeface="+mn-lt"/>
            </a:endParaRPr>
          </a:p>
        </p:txBody>
      </p:sp>
      <p:sp>
        <p:nvSpPr>
          <p:cNvPr id="3" name="Объект 2"/>
          <p:cNvSpPr>
            <a:spLocks noGrp="1"/>
          </p:cNvSpPr>
          <p:nvPr>
            <p:ph idx="1"/>
          </p:nvPr>
        </p:nvSpPr>
        <p:spPr/>
        <p:txBody>
          <a:bodyPr/>
          <a:lstStyle/>
          <a:p>
            <a:pPr marL="0" indent="0">
              <a:buNone/>
            </a:pPr>
            <a:r>
              <a:rPr lang="ru-RU" b="1" dirty="0" smtClean="0"/>
              <a:t>Любое вопиющее неспортивное поведение Игрока, Запасного, Тренера, Помощника тренера или лица, сопровождающего команду является дисквалифицирующим фолом.</a:t>
            </a:r>
          </a:p>
          <a:p>
            <a:r>
              <a:rPr lang="ru-RU" dirty="0" smtClean="0"/>
              <a:t>Тренер должен быть дисквалифицирован, когда:</a:t>
            </a:r>
          </a:p>
          <a:p>
            <a:pPr lvl="1"/>
            <a:r>
              <a:rPr lang="ru-RU" dirty="0" smtClean="0"/>
              <a:t>Он наказан двумя техническими фолами в результате его собственного неспортивного поведения.</a:t>
            </a:r>
          </a:p>
          <a:p>
            <a:pPr lvl="1"/>
            <a:r>
              <a:rPr lang="ru-RU" dirty="0" smtClean="0"/>
              <a:t>Он наказан тремя техническими фолами как результат неспортивного поведения Помощника тренера, Запасного или лица, сопровождающего команду, которые находятся на скамейке команды, или комбинацией из трех технических фолов, одним из которых наказан лично Тренер.</a:t>
            </a:r>
            <a:endParaRPr lang="ru-RU" dirty="0"/>
          </a:p>
        </p:txBody>
      </p:sp>
    </p:spTree>
    <p:extLst>
      <p:ext uri="{BB962C8B-B14F-4D97-AF65-F5344CB8AC3E}">
        <p14:creationId xmlns:p14="http://schemas.microsoft.com/office/powerpoint/2010/main" val="416810128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4800" b="1" u="sng" dirty="0" smtClean="0">
                <a:solidFill>
                  <a:srgbClr val="FF6600"/>
                </a:solidFill>
                <a:latin typeface="+mn-lt"/>
              </a:rPr>
              <a:t>Технический фол</a:t>
            </a:r>
            <a:r>
              <a:rPr lang="ru-RU" dirty="0" smtClean="0"/>
              <a:t>	</a:t>
            </a:r>
            <a:endParaRPr lang="ru-RU" dirty="0"/>
          </a:p>
        </p:txBody>
      </p:sp>
      <p:sp>
        <p:nvSpPr>
          <p:cNvPr id="3" name="Объект 2"/>
          <p:cNvSpPr>
            <a:spLocks noGrp="1"/>
          </p:cNvSpPr>
          <p:nvPr>
            <p:ph idx="1"/>
          </p:nvPr>
        </p:nvSpPr>
        <p:spPr>
          <a:xfrm>
            <a:off x="938981" y="1690688"/>
            <a:ext cx="10515600" cy="4351338"/>
          </a:xfrm>
        </p:spPr>
        <p:txBody>
          <a:bodyPr>
            <a:normAutofit lnSpcReduction="10000"/>
          </a:bodyPr>
          <a:lstStyle/>
          <a:p>
            <a:pPr marL="0" indent="0" algn="just">
              <a:buNone/>
            </a:pPr>
            <a:r>
              <a:rPr lang="uk-UA" b="1" dirty="0" err="1" smtClean="0"/>
              <a:t>Тех</a:t>
            </a:r>
            <a:r>
              <a:rPr lang="ru-RU" b="1" dirty="0" err="1" smtClean="0"/>
              <a:t>нические</a:t>
            </a:r>
            <a:r>
              <a:rPr lang="ru-RU" b="1" dirty="0" smtClean="0"/>
              <a:t> фолы Игрока – это фолы Игрока, не вызванные контактом с соперником.</a:t>
            </a:r>
          </a:p>
          <a:p>
            <a:r>
              <a:rPr lang="ru-RU" sz="2400" dirty="0" smtClean="0"/>
              <a:t>Технический фол происходит когда:</a:t>
            </a:r>
          </a:p>
          <a:p>
            <a:pPr lvl="1"/>
            <a:r>
              <a:rPr lang="ru-RU" sz="2000" dirty="0" smtClean="0"/>
              <a:t>Неуважительно обращается или касается Судей, Комиссара, Судей за секретарским столиком, или соперников.</a:t>
            </a:r>
          </a:p>
          <a:p>
            <a:pPr lvl="1"/>
            <a:r>
              <a:rPr lang="ru-RU" sz="2000" dirty="0" smtClean="0"/>
              <a:t>Использует выражения или жесты, наносящие оскорбления, или провоцирующие зрителей.</a:t>
            </a:r>
          </a:p>
          <a:p>
            <a:pPr lvl="1"/>
            <a:r>
              <a:rPr lang="ru-RU" sz="2000" dirty="0" smtClean="0"/>
              <a:t>Дразнит соперника или мешает его обзору, размахивая руками перед его глазами.</a:t>
            </a:r>
          </a:p>
          <a:p>
            <a:pPr lvl="1"/>
            <a:r>
              <a:rPr lang="ru-RU" sz="2000" dirty="0" smtClean="0"/>
              <a:t>Задерживает игру, мешая сопернику быстро вбросить мяч.</a:t>
            </a:r>
          </a:p>
          <a:p>
            <a:pPr lvl="1"/>
            <a:r>
              <a:rPr lang="ru-RU" sz="2000" dirty="0" smtClean="0"/>
              <a:t>Меняет свой игровой номер, не сообщая об этом Секретарю или Судье.</a:t>
            </a:r>
          </a:p>
          <a:p>
            <a:r>
              <a:rPr lang="ru-RU" sz="2400" dirty="0" smtClean="0"/>
              <a:t>Технический фол должен быть предоставлен провинившемуся Игроку.</a:t>
            </a:r>
          </a:p>
          <a:p>
            <a:r>
              <a:rPr lang="ru-RU" sz="2400" dirty="0" smtClean="0"/>
              <a:t>Соперникам предоставляется один штрафной бросок с последующим владением мячом.</a:t>
            </a:r>
          </a:p>
          <a:p>
            <a:endParaRPr lang="ru-RU" dirty="0"/>
          </a:p>
        </p:txBody>
      </p:sp>
    </p:spTree>
    <p:extLst>
      <p:ext uri="{BB962C8B-B14F-4D97-AF65-F5344CB8AC3E}">
        <p14:creationId xmlns:p14="http://schemas.microsoft.com/office/powerpoint/2010/main" val="31873388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4800" b="1" u="sng" dirty="0" smtClean="0">
                <a:solidFill>
                  <a:srgbClr val="FF6600"/>
                </a:solidFill>
                <a:latin typeface="Calibri" panose="020F0502020204030204" pitchFamily="34" charset="0"/>
                <a:cs typeface="Calibri" panose="020F0502020204030204" pitchFamily="34" charset="0"/>
              </a:rPr>
              <a:t>Обоюдный фол</a:t>
            </a:r>
            <a:r>
              <a:rPr lang="ru-RU" dirty="0" smtClean="0"/>
              <a:t>	</a:t>
            </a:r>
            <a:endParaRPr lang="ru-RU" dirty="0"/>
          </a:p>
        </p:txBody>
      </p:sp>
      <p:sp>
        <p:nvSpPr>
          <p:cNvPr id="3" name="Объект 2"/>
          <p:cNvSpPr>
            <a:spLocks noGrp="1"/>
          </p:cNvSpPr>
          <p:nvPr>
            <p:ph idx="1"/>
          </p:nvPr>
        </p:nvSpPr>
        <p:spPr/>
        <p:txBody>
          <a:bodyPr/>
          <a:lstStyle/>
          <a:p>
            <a:pPr algn="just"/>
            <a:r>
              <a:rPr lang="ru-RU" dirty="0" smtClean="0"/>
              <a:t>Обоюдным фолом является ситуация, в которой два соперничающих Игрока совершают фолы друг против друга приблизительно в одно и то же время.</a:t>
            </a:r>
          </a:p>
          <a:p>
            <a:pPr algn="just"/>
            <a:r>
              <a:rPr lang="ru-RU" dirty="0" smtClean="0"/>
              <a:t>Персональный фол должен быть записан каждому провинившемуся Игроку. Никакие штрафные броски не назначаются.</a:t>
            </a:r>
          </a:p>
          <a:p>
            <a:endParaRPr lang="ru-RU" dirty="0"/>
          </a:p>
        </p:txBody>
      </p:sp>
    </p:spTree>
    <p:extLst>
      <p:ext uri="{BB962C8B-B14F-4D97-AF65-F5344CB8AC3E}">
        <p14:creationId xmlns:p14="http://schemas.microsoft.com/office/powerpoint/2010/main" val="171604616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4800" b="1" u="sng" dirty="0" smtClean="0">
                <a:solidFill>
                  <a:srgbClr val="FF6600"/>
                </a:solidFill>
                <a:latin typeface="Calibri" panose="020F0502020204030204" pitchFamily="34" charset="0"/>
                <a:cs typeface="Calibri" panose="020F0502020204030204" pitchFamily="34" charset="0"/>
              </a:rPr>
              <a:t>Штрафной бросок</a:t>
            </a:r>
            <a:endParaRPr lang="ru-RU" sz="4800" b="1" u="sng" dirty="0">
              <a:solidFill>
                <a:srgbClr val="FF6600"/>
              </a:solidFill>
              <a:latin typeface="Calibri" panose="020F0502020204030204" pitchFamily="34" charset="0"/>
              <a:cs typeface="Calibri" panose="020F0502020204030204" pitchFamily="34" charset="0"/>
            </a:endParaRPr>
          </a:p>
        </p:txBody>
      </p:sp>
      <p:sp>
        <p:nvSpPr>
          <p:cNvPr id="3" name="Объект 2"/>
          <p:cNvSpPr>
            <a:spLocks noGrp="1"/>
          </p:cNvSpPr>
          <p:nvPr>
            <p:ph idx="1"/>
          </p:nvPr>
        </p:nvSpPr>
        <p:spPr>
          <a:xfrm>
            <a:off x="5265174" y="1825625"/>
            <a:ext cx="6088626" cy="4351338"/>
          </a:xfrm>
        </p:spPr>
        <p:txBody>
          <a:bodyPr/>
          <a:lstStyle/>
          <a:p>
            <a:pPr algn="just"/>
            <a:r>
              <a:rPr lang="ru-RU" dirty="0" smtClean="0"/>
              <a:t>Штрафной бросок – это возможность, предоставляемая Игроку, набрать одно очко броском в корзину без помех с позиции за линией штрафного броска и внутри полукруга.</a:t>
            </a:r>
          </a:p>
          <a:p>
            <a:pPr algn="just"/>
            <a:r>
              <a:rPr lang="ru-RU" dirty="0" smtClean="0"/>
              <a:t>Серия штрафных бросков – это все штрафные броски в результате наказания за один фол.</a:t>
            </a:r>
            <a:endParaRPr lang="ru-RU" dirty="0"/>
          </a:p>
        </p:txBody>
      </p:sp>
      <p:pic>
        <p:nvPicPr>
          <p:cNvPr id="4" name="Рисунок 3"/>
          <p:cNvPicPr>
            <a:picLocks noChangeAspect="1"/>
          </p:cNvPicPr>
          <p:nvPr/>
        </p:nvPicPr>
        <p:blipFill rotWithShape="1">
          <a:blip r:embed="rId2">
            <a:extLst>
              <a:ext uri="{28A0092B-C50C-407E-A947-70E740481C1C}">
                <a14:useLocalDpi xmlns:a14="http://schemas.microsoft.com/office/drawing/2010/main" val="0"/>
              </a:ext>
            </a:extLst>
          </a:blip>
          <a:srcRect l="-5275" t="608" r="8445"/>
          <a:stretch/>
        </p:blipFill>
        <p:spPr>
          <a:xfrm>
            <a:off x="8602" y="2109019"/>
            <a:ext cx="5256572" cy="3190414"/>
          </a:xfrm>
          <a:prstGeom prst="rect">
            <a:avLst/>
          </a:prstGeom>
        </p:spPr>
      </p:pic>
    </p:spTree>
    <p:extLst>
      <p:ext uri="{BB962C8B-B14F-4D97-AF65-F5344CB8AC3E}">
        <p14:creationId xmlns:p14="http://schemas.microsoft.com/office/powerpoint/2010/main" val="231655980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2145890" y="1563328"/>
            <a:ext cx="7900219" cy="1725561"/>
          </a:xfrm>
        </p:spPr>
        <p:txBody>
          <a:bodyPr>
            <a:noAutofit/>
          </a:bodyPr>
          <a:lstStyle/>
          <a:p>
            <a:r>
              <a:rPr lang="ru-RU" sz="9600" b="1" u="sng" dirty="0" smtClean="0">
                <a:solidFill>
                  <a:srgbClr val="FF6600"/>
                </a:solidFill>
                <a:latin typeface="Calibri" panose="020F0502020204030204" pitchFamily="34" charset="0"/>
                <a:cs typeface="Calibri" panose="020F0502020204030204" pitchFamily="34" charset="0"/>
              </a:rPr>
              <a:t>Жесты судей</a:t>
            </a:r>
            <a:endParaRPr lang="ru-RU" sz="9600" b="1" u="sng" dirty="0">
              <a:solidFill>
                <a:srgbClr val="FF6600"/>
              </a:solidFill>
              <a:latin typeface="Calibri" panose="020F0502020204030204" pitchFamily="34" charset="0"/>
              <a:cs typeface="Calibri" panose="020F0502020204030204" pitchFamily="34" charset="0"/>
            </a:endParaRPr>
          </a:p>
        </p:txBody>
      </p:sp>
      <p:pic>
        <p:nvPicPr>
          <p:cNvPr id="10" name="Рисунок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43871" y="3288889"/>
            <a:ext cx="1724025" cy="2971800"/>
          </a:xfrm>
          <a:prstGeom prst="rect">
            <a:avLst/>
          </a:prstGeom>
        </p:spPr>
      </p:pic>
    </p:spTree>
    <p:extLst>
      <p:ext uri="{BB962C8B-B14F-4D97-AF65-F5344CB8AC3E}">
        <p14:creationId xmlns:p14="http://schemas.microsoft.com/office/powerpoint/2010/main" val="247262546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4800" b="1" u="sng" dirty="0" smtClean="0">
                <a:solidFill>
                  <a:srgbClr val="FF6600"/>
                </a:solidFill>
                <a:latin typeface="Calibri" panose="020F0502020204030204" pitchFamily="34" charset="0"/>
                <a:cs typeface="Calibri" panose="020F0502020204030204" pitchFamily="34" charset="0"/>
              </a:rPr>
              <a:t>Жесты набора очков</a:t>
            </a:r>
            <a:endParaRPr lang="ru-RU" sz="4800" b="1" u="sng" dirty="0">
              <a:solidFill>
                <a:srgbClr val="FF6600"/>
              </a:solidFill>
              <a:latin typeface="Calibri" panose="020F0502020204030204" pitchFamily="34" charset="0"/>
              <a:cs typeface="Calibri" panose="020F0502020204030204" pitchFamily="34" charset="0"/>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7072" y="1515622"/>
            <a:ext cx="8901881" cy="5002857"/>
          </a:xfrm>
          <a:prstGeom prst="rect">
            <a:avLst/>
          </a:prstGeom>
        </p:spPr>
      </p:pic>
    </p:spTree>
    <p:extLst>
      <p:ext uri="{BB962C8B-B14F-4D97-AF65-F5344CB8AC3E}">
        <p14:creationId xmlns:p14="http://schemas.microsoft.com/office/powerpoint/2010/main" val="207460773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4800" b="1" u="sng" dirty="0" smtClean="0">
                <a:solidFill>
                  <a:srgbClr val="FF6600"/>
                </a:solidFill>
                <a:latin typeface="Calibri" panose="020F0502020204030204" pitchFamily="34" charset="0"/>
                <a:cs typeface="Calibri" panose="020F0502020204030204" pitchFamily="34" charset="0"/>
              </a:rPr>
              <a:t>Жесты, связанные с игровыми часами</a:t>
            </a:r>
            <a:endParaRPr lang="ru-RU" sz="4800" u="sng" dirty="0">
              <a:solidFill>
                <a:srgbClr val="FF6600"/>
              </a:solidFill>
              <a:latin typeface="Calibri" panose="020F0502020204030204" pitchFamily="34" charset="0"/>
              <a:cs typeface="Calibri" panose="020F0502020204030204" pitchFamily="34" charset="0"/>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3660" y="1454139"/>
            <a:ext cx="8169991" cy="4591534"/>
          </a:xfrm>
          <a:prstGeom prst="rect">
            <a:avLst/>
          </a:prstGeom>
        </p:spPr>
      </p:pic>
    </p:spTree>
    <p:extLst>
      <p:ext uri="{BB962C8B-B14F-4D97-AF65-F5344CB8AC3E}">
        <p14:creationId xmlns:p14="http://schemas.microsoft.com/office/powerpoint/2010/main" val="4154785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4800" b="1" u="sng" dirty="0" smtClean="0">
                <a:solidFill>
                  <a:srgbClr val="FF6600"/>
                </a:solidFill>
                <a:latin typeface="Calibri" panose="020F0502020204030204" pitchFamily="34" charset="0"/>
                <a:cs typeface="Calibri" panose="020F0502020204030204" pitchFamily="34" charset="0"/>
              </a:rPr>
              <a:t>Как играют мячом</a:t>
            </a:r>
            <a:endParaRPr lang="ru-RU" sz="4800" b="1" u="sng" dirty="0">
              <a:solidFill>
                <a:srgbClr val="FF6600"/>
              </a:solidFill>
              <a:latin typeface="Calibri" panose="020F0502020204030204" pitchFamily="34" charset="0"/>
              <a:cs typeface="Calibri" panose="020F0502020204030204" pitchFamily="34" charset="0"/>
            </a:endParaRPr>
          </a:p>
        </p:txBody>
      </p:sp>
      <p:sp>
        <p:nvSpPr>
          <p:cNvPr id="3" name="Объект 2"/>
          <p:cNvSpPr>
            <a:spLocks noGrp="1"/>
          </p:cNvSpPr>
          <p:nvPr>
            <p:ph idx="1"/>
          </p:nvPr>
        </p:nvSpPr>
        <p:spPr>
          <a:xfrm>
            <a:off x="838200" y="1803299"/>
            <a:ext cx="7022690" cy="4351338"/>
          </a:xfrm>
        </p:spPr>
        <p:txBody>
          <a:bodyPr/>
          <a:lstStyle/>
          <a:p>
            <a:r>
              <a:rPr lang="ru-RU" dirty="0" smtClean="0"/>
              <a:t>В баскетболе мячом играют только руками.</a:t>
            </a:r>
          </a:p>
          <a:p>
            <a:r>
              <a:rPr lang="ru-RU" dirty="0" smtClean="0"/>
              <a:t>Бежать с мячом, преднамеренно бить по нему ногой, блокировать любой частью ноги или бить по нему кулаком является нарушением.</a:t>
            </a:r>
          </a:p>
          <a:p>
            <a:r>
              <a:rPr lang="ru-RU" dirty="0" smtClean="0"/>
              <a:t>Случайное соприкосновение или касание мяча стопой или ногой не является нарушением.</a:t>
            </a:r>
            <a:endParaRPr lang="ru-RU" dirty="0"/>
          </a:p>
        </p:txBody>
      </p:sp>
      <p:pic>
        <p:nvPicPr>
          <p:cNvPr id="10" name="Рисунок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25697" y="1489586"/>
            <a:ext cx="3893574" cy="3893574"/>
          </a:xfrm>
          <a:prstGeom prst="rect">
            <a:avLst/>
          </a:prstGeom>
        </p:spPr>
      </p:pic>
    </p:spTree>
    <p:extLst>
      <p:ext uri="{BB962C8B-B14F-4D97-AF65-F5344CB8AC3E}">
        <p14:creationId xmlns:p14="http://schemas.microsoft.com/office/powerpoint/2010/main" val="200901112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4800" b="1" u="sng" dirty="0">
                <a:solidFill>
                  <a:srgbClr val="FF6600"/>
                </a:solidFill>
                <a:latin typeface="Calibri" panose="020F0502020204030204" pitchFamily="34" charset="0"/>
                <a:cs typeface="Calibri" panose="020F0502020204030204" pitchFamily="34" charset="0"/>
              </a:rPr>
              <a:t>Жесты замен и тайм-аутов</a:t>
            </a:r>
          </a:p>
        </p:txBody>
      </p:sp>
      <p:pic>
        <p:nvPicPr>
          <p:cNvPr id="4" name="Рисунок 3"/>
          <p:cNvPicPr>
            <a:picLocks noChangeAspect="1"/>
          </p:cNvPicPr>
          <p:nvPr/>
        </p:nvPicPr>
        <p:blipFill rotWithShape="1">
          <a:blip r:embed="rId2">
            <a:extLst>
              <a:ext uri="{28A0092B-C50C-407E-A947-70E740481C1C}">
                <a14:useLocalDpi xmlns:a14="http://schemas.microsoft.com/office/drawing/2010/main" val="0"/>
              </a:ext>
            </a:extLst>
          </a:blip>
          <a:srcRect l="1121" t="3695" r="-161" b="5252"/>
          <a:stretch/>
        </p:blipFill>
        <p:spPr>
          <a:xfrm>
            <a:off x="1374657" y="1498564"/>
            <a:ext cx="9442686" cy="4887488"/>
          </a:xfrm>
          <a:prstGeom prst="rect">
            <a:avLst/>
          </a:prstGeom>
        </p:spPr>
      </p:pic>
    </p:spTree>
    <p:extLst>
      <p:ext uri="{BB962C8B-B14F-4D97-AF65-F5344CB8AC3E}">
        <p14:creationId xmlns:p14="http://schemas.microsoft.com/office/powerpoint/2010/main" val="230853596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4800" b="1" u="sng" dirty="0">
                <a:solidFill>
                  <a:srgbClr val="FF6600"/>
                </a:solidFill>
                <a:latin typeface="Calibri" panose="020F0502020204030204" pitchFamily="34" charset="0"/>
                <a:cs typeface="Calibri" panose="020F0502020204030204" pitchFamily="34" charset="0"/>
              </a:rPr>
              <a:t>Информативные жесты</a:t>
            </a:r>
            <a:endParaRPr lang="ru-RU" sz="4800" u="sng" dirty="0">
              <a:solidFill>
                <a:srgbClr val="FF6600"/>
              </a:solidFill>
              <a:latin typeface="Calibri" panose="020F0502020204030204" pitchFamily="34" charset="0"/>
              <a:cs typeface="Calibri" panose="020F0502020204030204" pitchFamily="34" charset="0"/>
            </a:endParaRPr>
          </a:p>
        </p:txBody>
      </p:sp>
      <p:pic>
        <p:nvPicPr>
          <p:cNvPr id="3" name="Рисунок 2"/>
          <p:cNvPicPr>
            <a:picLocks noChangeAspect="1"/>
          </p:cNvPicPr>
          <p:nvPr/>
        </p:nvPicPr>
        <p:blipFill rotWithShape="1">
          <a:blip r:embed="rId2">
            <a:extLst>
              <a:ext uri="{28A0092B-C50C-407E-A947-70E740481C1C}">
                <a14:useLocalDpi xmlns:a14="http://schemas.microsoft.com/office/drawing/2010/main" val="0"/>
              </a:ext>
            </a:extLst>
          </a:blip>
          <a:srcRect r="315" b="12273"/>
          <a:stretch/>
        </p:blipFill>
        <p:spPr>
          <a:xfrm>
            <a:off x="1273762" y="1474839"/>
            <a:ext cx="9644475" cy="4778476"/>
          </a:xfrm>
          <a:prstGeom prst="rect">
            <a:avLst/>
          </a:prstGeom>
        </p:spPr>
      </p:pic>
    </p:spTree>
    <p:extLst>
      <p:ext uri="{BB962C8B-B14F-4D97-AF65-F5344CB8AC3E}">
        <p14:creationId xmlns:p14="http://schemas.microsoft.com/office/powerpoint/2010/main" val="248741097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4800" b="1" u="sng" dirty="0">
                <a:solidFill>
                  <a:srgbClr val="FF6600"/>
                </a:solidFill>
                <a:latin typeface="Calibri" panose="020F0502020204030204" pitchFamily="34" charset="0"/>
                <a:cs typeface="Calibri" panose="020F0502020204030204" pitchFamily="34" charset="0"/>
              </a:rPr>
              <a:t>Информативные жесты</a:t>
            </a:r>
            <a:endParaRPr lang="ru-RU" sz="4800" u="sng" dirty="0">
              <a:solidFill>
                <a:srgbClr val="FF6600"/>
              </a:solidFill>
              <a:latin typeface="Calibri" panose="020F0502020204030204" pitchFamily="34" charset="0"/>
              <a:cs typeface="Calibri" panose="020F0502020204030204" pitchFamily="34" charset="0"/>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5466" y="1519085"/>
            <a:ext cx="9201067" cy="5171000"/>
          </a:xfrm>
          <a:prstGeom prst="rect">
            <a:avLst/>
          </a:prstGeom>
        </p:spPr>
      </p:pic>
    </p:spTree>
    <p:extLst>
      <p:ext uri="{BB962C8B-B14F-4D97-AF65-F5344CB8AC3E}">
        <p14:creationId xmlns:p14="http://schemas.microsoft.com/office/powerpoint/2010/main" val="37560847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4800" b="1" u="sng" dirty="0" smtClean="0">
                <a:solidFill>
                  <a:srgbClr val="FF6600"/>
                </a:solidFill>
                <a:latin typeface="Calibri" panose="020F0502020204030204" pitchFamily="34" charset="0"/>
                <a:cs typeface="Calibri" panose="020F0502020204030204" pitchFamily="34" charset="0"/>
              </a:rPr>
              <a:t>Жесты, связанные с нарушениями</a:t>
            </a:r>
            <a:endParaRPr lang="ru-RU" sz="4800" b="1" u="sng" dirty="0">
              <a:solidFill>
                <a:srgbClr val="FF6600"/>
              </a:solidFill>
              <a:latin typeface="Calibri" panose="020F0502020204030204" pitchFamily="34" charset="0"/>
              <a:cs typeface="Calibri" panose="020F0502020204030204" pitchFamily="34" charset="0"/>
            </a:endParaRPr>
          </a:p>
        </p:txBody>
      </p:sp>
      <p:sp>
        <p:nvSpPr>
          <p:cNvPr id="3" name="TextBox 2"/>
          <p:cNvSpPr txBox="1"/>
          <p:nvPr/>
        </p:nvSpPr>
        <p:spPr>
          <a:xfrm>
            <a:off x="970937" y="6312310"/>
            <a:ext cx="10990006" cy="369332"/>
          </a:xfrm>
          <a:prstGeom prst="rect">
            <a:avLst/>
          </a:prstGeom>
          <a:noFill/>
        </p:spPr>
        <p:txBody>
          <a:bodyPr wrap="square" rtlCol="0">
            <a:spAutoFit/>
          </a:bodyPr>
          <a:lstStyle/>
          <a:p>
            <a:r>
              <a:rPr lang="ru-RU" dirty="0" smtClean="0"/>
              <a:t>Нарушение приводит к потере мяча, но не отражается в командных и персональных фолах спортсмена</a:t>
            </a:r>
            <a:endParaRPr lang="ru-RU" dirty="0"/>
          </a:p>
        </p:txBody>
      </p:sp>
      <p:pic>
        <p:nvPicPr>
          <p:cNvPr id="4" name="Рисунок 3"/>
          <p:cNvPicPr>
            <a:picLocks noChangeAspect="1"/>
          </p:cNvPicPr>
          <p:nvPr/>
        </p:nvPicPr>
        <p:blipFill rotWithShape="1">
          <a:blip r:embed="rId2">
            <a:extLst>
              <a:ext uri="{28A0092B-C50C-407E-A947-70E740481C1C}">
                <a14:useLocalDpi xmlns:a14="http://schemas.microsoft.com/office/drawing/2010/main" val="0"/>
              </a:ext>
            </a:extLst>
          </a:blip>
          <a:srcRect r="325" b="5570"/>
          <a:stretch/>
        </p:blipFill>
        <p:spPr>
          <a:xfrm>
            <a:off x="1571317" y="1485584"/>
            <a:ext cx="9049365" cy="4826726"/>
          </a:xfrm>
          <a:prstGeom prst="rect">
            <a:avLst/>
          </a:prstGeom>
        </p:spPr>
      </p:pic>
    </p:spTree>
    <p:extLst>
      <p:ext uri="{BB962C8B-B14F-4D97-AF65-F5344CB8AC3E}">
        <p14:creationId xmlns:p14="http://schemas.microsoft.com/office/powerpoint/2010/main" val="123362713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4800" b="1" u="sng" dirty="0" smtClean="0">
                <a:solidFill>
                  <a:srgbClr val="FF6600"/>
                </a:solidFill>
                <a:latin typeface="Calibri" panose="020F0502020204030204" pitchFamily="34" charset="0"/>
                <a:cs typeface="Calibri" panose="020F0502020204030204" pitchFamily="34" charset="0"/>
              </a:rPr>
              <a:t>Жесты, связанные с нарушениями</a:t>
            </a:r>
            <a:endParaRPr lang="ru-RU" sz="4800" b="1" u="sng" dirty="0">
              <a:solidFill>
                <a:srgbClr val="FF6600"/>
              </a:solidFill>
              <a:latin typeface="Calibri" panose="020F0502020204030204" pitchFamily="34" charset="0"/>
              <a:cs typeface="Calibri" panose="020F0502020204030204" pitchFamily="34" charset="0"/>
            </a:endParaRPr>
          </a:p>
        </p:txBody>
      </p:sp>
      <p:sp>
        <p:nvSpPr>
          <p:cNvPr id="3" name="TextBox 2"/>
          <p:cNvSpPr txBox="1"/>
          <p:nvPr/>
        </p:nvSpPr>
        <p:spPr>
          <a:xfrm>
            <a:off x="970937" y="6312310"/>
            <a:ext cx="10990006" cy="369332"/>
          </a:xfrm>
          <a:prstGeom prst="rect">
            <a:avLst/>
          </a:prstGeom>
          <a:noFill/>
        </p:spPr>
        <p:txBody>
          <a:bodyPr wrap="square" rtlCol="0">
            <a:spAutoFit/>
          </a:bodyPr>
          <a:lstStyle/>
          <a:p>
            <a:r>
              <a:rPr lang="ru-RU" dirty="0" smtClean="0"/>
              <a:t>Нарушение приводит к потере мяча, но не отражается в командных и персональных фолах спортсмена</a:t>
            </a:r>
            <a:endParaRPr lang="ru-RU" dirty="0"/>
          </a:p>
        </p:txBody>
      </p:sp>
      <p:pic>
        <p:nvPicPr>
          <p:cNvPr id="4" name="Рисунок 3"/>
          <p:cNvPicPr>
            <a:picLocks noChangeAspect="1"/>
          </p:cNvPicPr>
          <p:nvPr/>
        </p:nvPicPr>
        <p:blipFill rotWithShape="1">
          <a:blip r:embed="rId2">
            <a:extLst>
              <a:ext uri="{28A0092B-C50C-407E-A947-70E740481C1C}">
                <a14:useLocalDpi xmlns:a14="http://schemas.microsoft.com/office/drawing/2010/main" val="0"/>
              </a:ext>
            </a:extLst>
          </a:blip>
          <a:srcRect t="10534" r="813" b="7783"/>
          <a:stretch/>
        </p:blipFill>
        <p:spPr>
          <a:xfrm>
            <a:off x="1268975" y="1690688"/>
            <a:ext cx="9447572" cy="4380271"/>
          </a:xfrm>
          <a:prstGeom prst="rect">
            <a:avLst/>
          </a:prstGeom>
        </p:spPr>
      </p:pic>
    </p:spTree>
    <p:extLst>
      <p:ext uri="{BB962C8B-B14F-4D97-AF65-F5344CB8AC3E}">
        <p14:creationId xmlns:p14="http://schemas.microsoft.com/office/powerpoint/2010/main" val="146291056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4800" b="1" u="sng" dirty="0" smtClean="0">
                <a:solidFill>
                  <a:srgbClr val="FF6600"/>
                </a:solidFill>
                <a:latin typeface="Calibri" panose="020F0502020204030204" pitchFamily="34" charset="0"/>
                <a:cs typeface="Calibri" panose="020F0502020204030204" pitchFamily="34" charset="0"/>
              </a:rPr>
              <a:t>Жесты, связанные с нарушениями</a:t>
            </a:r>
            <a:endParaRPr lang="ru-RU" sz="4800" b="1" u="sng" dirty="0">
              <a:solidFill>
                <a:srgbClr val="FF6600"/>
              </a:solidFill>
              <a:latin typeface="Calibri" panose="020F0502020204030204" pitchFamily="34" charset="0"/>
              <a:cs typeface="Calibri" panose="020F0502020204030204" pitchFamily="34" charset="0"/>
            </a:endParaRPr>
          </a:p>
        </p:txBody>
      </p:sp>
      <p:sp>
        <p:nvSpPr>
          <p:cNvPr id="3" name="TextBox 2"/>
          <p:cNvSpPr txBox="1"/>
          <p:nvPr/>
        </p:nvSpPr>
        <p:spPr>
          <a:xfrm>
            <a:off x="970937" y="6312310"/>
            <a:ext cx="10990006" cy="369332"/>
          </a:xfrm>
          <a:prstGeom prst="rect">
            <a:avLst/>
          </a:prstGeom>
          <a:noFill/>
        </p:spPr>
        <p:txBody>
          <a:bodyPr wrap="square" rtlCol="0">
            <a:spAutoFit/>
          </a:bodyPr>
          <a:lstStyle/>
          <a:p>
            <a:r>
              <a:rPr lang="ru-RU" dirty="0" smtClean="0"/>
              <a:t>Нарушение приводит к потере мяча, но не отражается в командных и персональных фолах спортсмена</a:t>
            </a:r>
            <a:endParaRPr lang="ru-RU" dirty="0"/>
          </a:p>
        </p:txBody>
      </p:sp>
      <p:pic>
        <p:nvPicPr>
          <p:cNvPr id="4" name="Рисунок 3"/>
          <p:cNvPicPr>
            <a:picLocks noChangeAspect="1"/>
          </p:cNvPicPr>
          <p:nvPr/>
        </p:nvPicPr>
        <p:blipFill rotWithShape="1">
          <a:blip r:embed="rId2">
            <a:extLst>
              <a:ext uri="{28A0092B-C50C-407E-A947-70E740481C1C}">
                <a14:useLocalDpi xmlns:a14="http://schemas.microsoft.com/office/drawing/2010/main" val="0"/>
              </a:ext>
            </a:extLst>
          </a:blip>
          <a:srcRect t="6607" r="-890" b="9362"/>
          <a:stretch/>
        </p:blipFill>
        <p:spPr>
          <a:xfrm>
            <a:off x="1291098" y="1690688"/>
            <a:ext cx="9609803" cy="4498258"/>
          </a:xfrm>
          <a:prstGeom prst="rect">
            <a:avLst/>
          </a:prstGeom>
        </p:spPr>
      </p:pic>
    </p:spTree>
    <p:extLst>
      <p:ext uri="{BB962C8B-B14F-4D97-AF65-F5344CB8AC3E}">
        <p14:creationId xmlns:p14="http://schemas.microsoft.com/office/powerpoint/2010/main" val="209666719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4800" b="1" u="sng" dirty="0" smtClean="0">
                <a:solidFill>
                  <a:srgbClr val="FF6600"/>
                </a:solidFill>
                <a:latin typeface="Calibri" panose="020F0502020204030204" pitchFamily="34" charset="0"/>
                <a:cs typeface="Calibri" panose="020F0502020204030204" pitchFamily="34" charset="0"/>
              </a:rPr>
              <a:t>Жесты связанные с типами фолов</a:t>
            </a:r>
            <a:endParaRPr lang="ru-RU" sz="4800" b="1" u="sng" dirty="0">
              <a:solidFill>
                <a:srgbClr val="FF6600"/>
              </a:solidFill>
              <a:latin typeface="Calibri" panose="020F0502020204030204" pitchFamily="34" charset="0"/>
              <a:cs typeface="Calibri" panose="020F0502020204030204" pitchFamily="34" charset="0"/>
            </a:endParaRPr>
          </a:p>
        </p:txBody>
      </p:sp>
      <p:sp>
        <p:nvSpPr>
          <p:cNvPr id="3" name="TextBox 2"/>
          <p:cNvSpPr txBox="1"/>
          <p:nvPr/>
        </p:nvSpPr>
        <p:spPr>
          <a:xfrm>
            <a:off x="117987" y="6356555"/>
            <a:ext cx="11577484" cy="369332"/>
          </a:xfrm>
          <a:prstGeom prst="rect">
            <a:avLst/>
          </a:prstGeom>
          <a:noFill/>
        </p:spPr>
        <p:txBody>
          <a:bodyPr wrap="square" rtlCol="0">
            <a:spAutoFit/>
          </a:bodyPr>
          <a:lstStyle/>
          <a:p>
            <a:r>
              <a:rPr lang="ru-RU" dirty="0" smtClean="0"/>
              <a:t>Фолы </a:t>
            </a:r>
            <a:r>
              <a:rPr lang="ru-RU" dirty="0"/>
              <a:t>наказываются индивидуально за несанкционированное действие одним игроком по отношении к другому</a:t>
            </a:r>
          </a:p>
        </p:txBody>
      </p:sp>
      <p:pic>
        <p:nvPicPr>
          <p:cNvPr id="4" name="Рисунок 3"/>
          <p:cNvPicPr>
            <a:picLocks noChangeAspect="1"/>
          </p:cNvPicPr>
          <p:nvPr/>
        </p:nvPicPr>
        <p:blipFill rotWithShape="1">
          <a:blip r:embed="rId2">
            <a:extLst>
              <a:ext uri="{28A0092B-C50C-407E-A947-70E740481C1C}">
                <a14:useLocalDpi xmlns:a14="http://schemas.microsoft.com/office/drawing/2010/main" val="0"/>
              </a:ext>
            </a:extLst>
          </a:blip>
          <a:srcRect r="362" b="5054"/>
          <a:stretch/>
        </p:blipFill>
        <p:spPr>
          <a:xfrm>
            <a:off x="1417581" y="1428092"/>
            <a:ext cx="9186510" cy="4928463"/>
          </a:xfrm>
          <a:prstGeom prst="rect">
            <a:avLst/>
          </a:prstGeom>
        </p:spPr>
      </p:pic>
    </p:spTree>
    <p:extLst>
      <p:ext uri="{BB962C8B-B14F-4D97-AF65-F5344CB8AC3E}">
        <p14:creationId xmlns:p14="http://schemas.microsoft.com/office/powerpoint/2010/main" val="45992740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4800" b="1" u="sng" dirty="0" smtClean="0">
                <a:solidFill>
                  <a:srgbClr val="FF6600"/>
                </a:solidFill>
                <a:latin typeface="Calibri" panose="020F0502020204030204" pitchFamily="34" charset="0"/>
                <a:cs typeface="Calibri" panose="020F0502020204030204" pitchFamily="34" charset="0"/>
              </a:rPr>
              <a:t>Жесты связанные с типами фолов</a:t>
            </a:r>
            <a:endParaRPr lang="ru-RU" sz="4800" b="1" u="sng" dirty="0">
              <a:solidFill>
                <a:srgbClr val="FF6600"/>
              </a:solidFill>
              <a:latin typeface="Calibri" panose="020F0502020204030204" pitchFamily="34" charset="0"/>
              <a:cs typeface="Calibri" panose="020F0502020204030204" pitchFamily="34" charset="0"/>
            </a:endParaRPr>
          </a:p>
        </p:txBody>
      </p:sp>
      <p:sp>
        <p:nvSpPr>
          <p:cNvPr id="3" name="TextBox 2"/>
          <p:cNvSpPr txBox="1"/>
          <p:nvPr/>
        </p:nvSpPr>
        <p:spPr>
          <a:xfrm>
            <a:off x="117987" y="6356555"/>
            <a:ext cx="11577484" cy="369332"/>
          </a:xfrm>
          <a:prstGeom prst="rect">
            <a:avLst/>
          </a:prstGeom>
          <a:noFill/>
        </p:spPr>
        <p:txBody>
          <a:bodyPr wrap="square" rtlCol="0">
            <a:spAutoFit/>
          </a:bodyPr>
          <a:lstStyle/>
          <a:p>
            <a:r>
              <a:rPr lang="ru-RU" dirty="0" smtClean="0"/>
              <a:t>Фолы </a:t>
            </a:r>
            <a:r>
              <a:rPr lang="ru-RU" dirty="0"/>
              <a:t>наказываются индивидуально за несанкционированное действие одним игроком по отношении к другому</a:t>
            </a:r>
          </a:p>
        </p:txBody>
      </p:sp>
      <p:pic>
        <p:nvPicPr>
          <p:cNvPr id="5" name="Рисунок 4"/>
          <p:cNvPicPr>
            <a:picLocks noChangeAspect="1"/>
          </p:cNvPicPr>
          <p:nvPr/>
        </p:nvPicPr>
        <p:blipFill rotWithShape="1">
          <a:blip r:embed="rId2">
            <a:extLst>
              <a:ext uri="{28A0092B-C50C-407E-A947-70E740481C1C}">
                <a14:useLocalDpi xmlns:a14="http://schemas.microsoft.com/office/drawing/2010/main" val="0"/>
              </a:ext>
            </a:extLst>
          </a:blip>
          <a:srcRect r="194" b="8609"/>
          <a:stretch/>
        </p:blipFill>
        <p:spPr>
          <a:xfrm>
            <a:off x="1417106" y="1445342"/>
            <a:ext cx="9083746" cy="4682944"/>
          </a:xfrm>
          <a:prstGeom prst="rect">
            <a:avLst/>
          </a:prstGeom>
        </p:spPr>
      </p:pic>
    </p:spTree>
    <p:extLst>
      <p:ext uri="{BB962C8B-B14F-4D97-AF65-F5344CB8AC3E}">
        <p14:creationId xmlns:p14="http://schemas.microsoft.com/office/powerpoint/2010/main" val="146416127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4800" b="1" u="sng" dirty="0" smtClean="0">
                <a:solidFill>
                  <a:srgbClr val="FF6600"/>
                </a:solidFill>
                <a:latin typeface="Calibri" panose="020F0502020204030204" pitchFamily="34" charset="0"/>
                <a:cs typeface="Calibri" panose="020F0502020204030204" pitchFamily="34" charset="0"/>
              </a:rPr>
              <a:t>Жесты связанные с типами фолов</a:t>
            </a:r>
            <a:endParaRPr lang="ru-RU" sz="4800" b="1" u="sng" dirty="0">
              <a:solidFill>
                <a:srgbClr val="FF6600"/>
              </a:solidFill>
              <a:latin typeface="Calibri" panose="020F0502020204030204" pitchFamily="34" charset="0"/>
              <a:cs typeface="Calibri" panose="020F0502020204030204" pitchFamily="34" charset="0"/>
            </a:endParaRPr>
          </a:p>
        </p:txBody>
      </p:sp>
      <p:sp>
        <p:nvSpPr>
          <p:cNvPr id="3" name="TextBox 2"/>
          <p:cNvSpPr txBox="1"/>
          <p:nvPr/>
        </p:nvSpPr>
        <p:spPr>
          <a:xfrm>
            <a:off x="117987" y="6356555"/>
            <a:ext cx="11577484" cy="369332"/>
          </a:xfrm>
          <a:prstGeom prst="rect">
            <a:avLst/>
          </a:prstGeom>
          <a:noFill/>
        </p:spPr>
        <p:txBody>
          <a:bodyPr wrap="square" rtlCol="0">
            <a:spAutoFit/>
          </a:bodyPr>
          <a:lstStyle/>
          <a:p>
            <a:r>
              <a:rPr lang="ru-RU" dirty="0" smtClean="0"/>
              <a:t>Фолы </a:t>
            </a:r>
            <a:r>
              <a:rPr lang="ru-RU" dirty="0"/>
              <a:t>наказываются индивидуально за несанкционированное действие одним игроком по отношении к другому</a:t>
            </a:r>
          </a:p>
        </p:txBody>
      </p:sp>
      <p:pic>
        <p:nvPicPr>
          <p:cNvPr id="4" name="Рисунок 3"/>
          <p:cNvPicPr>
            <a:picLocks noChangeAspect="1"/>
          </p:cNvPicPr>
          <p:nvPr/>
        </p:nvPicPr>
        <p:blipFill rotWithShape="1">
          <a:blip r:embed="rId2">
            <a:extLst>
              <a:ext uri="{28A0092B-C50C-407E-A947-70E740481C1C}">
                <a14:useLocalDpi xmlns:a14="http://schemas.microsoft.com/office/drawing/2010/main" val="0"/>
              </a:ext>
            </a:extLst>
          </a:blip>
          <a:srcRect r="194" b="9434"/>
          <a:stretch/>
        </p:blipFill>
        <p:spPr>
          <a:xfrm>
            <a:off x="1268975" y="1439343"/>
            <a:ext cx="9394109" cy="4799224"/>
          </a:xfrm>
          <a:prstGeom prst="rect">
            <a:avLst/>
          </a:prstGeom>
        </p:spPr>
      </p:pic>
    </p:spTree>
    <p:extLst>
      <p:ext uri="{BB962C8B-B14F-4D97-AF65-F5344CB8AC3E}">
        <p14:creationId xmlns:p14="http://schemas.microsoft.com/office/powerpoint/2010/main" val="237346527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4800" b="1" u="sng" dirty="0" smtClean="0">
                <a:solidFill>
                  <a:srgbClr val="FF6600"/>
                </a:solidFill>
                <a:latin typeface="Calibri" panose="020F0502020204030204" pitchFamily="34" charset="0"/>
                <a:cs typeface="Calibri" panose="020F0502020204030204" pitchFamily="34" charset="0"/>
              </a:rPr>
              <a:t>Жесты связанные с типами фолов</a:t>
            </a:r>
            <a:endParaRPr lang="ru-RU" sz="4800" b="1" u="sng" dirty="0">
              <a:solidFill>
                <a:srgbClr val="FF6600"/>
              </a:solidFill>
              <a:latin typeface="Calibri" panose="020F0502020204030204" pitchFamily="34" charset="0"/>
              <a:cs typeface="Calibri" panose="020F0502020204030204" pitchFamily="34" charset="0"/>
            </a:endParaRPr>
          </a:p>
        </p:txBody>
      </p:sp>
      <p:sp>
        <p:nvSpPr>
          <p:cNvPr id="3" name="TextBox 2"/>
          <p:cNvSpPr txBox="1"/>
          <p:nvPr/>
        </p:nvSpPr>
        <p:spPr>
          <a:xfrm>
            <a:off x="117987" y="6356555"/>
            <a:ext cx="11577484" cy="369332"/>
          </a:xfrm>
          <a:prstGeom prst="rect">
            <a:avLst/>
          </a:prstGeom>
          <a:noFill/>
        </p:spPr>
        <p:txBody>
          <a:bodyPr wrap="square" rtlCol="0">
            <a:spAutoFit/>
          </a:bodyPr>
          <a:lstStyle/>
          <a:p>
            <a:r>
              <a:rPr lang="ru-RU" dirty="0" smtClean="0"/>
              <a:t>Фолы </a:t>
            </a:r>
            <a:r>
              <a:rPr lang="ru-RU" dirty="0"/>
              <a:t>наказываются индивидуально за несанкционированное действие одним игроком по отношении к другому</a:t>
            </a: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43266" y="1386298"/>
            <a:ext cx="8547919" cy="4812478"/>
          </a:xfrm>
          <a:prstGeom prst="rect">
            <a:avLst/>
          </a:prstGeom>
        </p:spPr>
      </p:pic>
    </p:spTree>
    <p:extLst>
      <p:ext uri="{BB962C8B-B14F-4D97-AF65-F5344CB8AC3E}">
        <p14:creationId xmlns:p14="http://schemas.microsoft.com/office/powerpoint/2010/main" val="23976637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4800" b="1" u="sng" dirty="0" smtClean="0">
                <a:solidFill>
                  <a:srgbClr val="FF6600"/>
                </a:solidFill>
                <a:latin typeface="+mn-lt"/>
              </a:rPr>
              <a:t>Заброшенный мяч	</a:t>
            </a:r>
            <a:endParaRPr lang="ru-RU" sz="4800" b="1" u="sng" dirty="0">
              <a:solidFill>
                <a:srgbClr val="FF6600"/>
              </a:solidFill>
              <a:latin typeface="+mn-lt"/>
            </a:endParaRPr>
          </a:p>
        </p:txBody>
      </p:sp>
      <p:sp>
        <p:nvSpPr>
          <p:cNvPr id="3" name="Объект 2"/>
          <p:cNvSpPr>
            <a:spLocks noGrp="1"/>
          </p:cNvSpPr>
          <p:nvPr>
            <p:ph idx="1"/>
          </p:nvPr>
        </p:nvSpPr>
        <p:spPr>
          <a:xfrm>
            <a:off x="4581832" y="1985656"/>
            <a:ext cx="6771968" cy="3176279"/>
          </a:xfrm>
        </p:spPr>
        <p:txBody>
          <a:bodyPr/>
          <a:lstStyle/>
          <a:p>
            <a:r>
              <a:rPr lang="ru-RU" dirty="0" smtClean="0"/>
              <a:t>Мяч считается заброшенным, когда живой мяч входит в корзину сверху и остается в ней или проходит через нее.</a:t>
            </a:r>
          </a:p>
          <a:p>
            <a:r>
              <a:rPr lang="ru-RU" dirty="0" smtClean="0"/>
              <a:t>Считается, что мяч находится внутри корзины, даже когда незначительная часть его находится внутри и ниже уровня верхней плоскости кольца.</a:t>
            </a:r>
          </a:p>
          <a:p>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813487"/>
            <a:ext cx="3358325" cy="3348448"/>
          </a:xfrm>
          <a:prstGeom prst="rect">
            <a:avLst/>
          </a:prstGeom>
        </p:spPr>
      </p:pic>
    </p:spTree>
    <p:extLst>
      <p:ext uri="{BB962C8B-B14F-4D97-AF65-F5344CB8AC3E}">
        <p14:creationId xmlns:p14="http://schemas.microsoft.com/office/powerpoint/2010/main" val="425904463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4800" b="1" u="sng" dirty="0">
                <a:solidFill>
                  <a:srgbClr val="FF6600"/>
                </a:solidFill>
                <a:latin typeface="Calibri" panose="020F0502020204030204" pitchFamily="34" charset="0"/>
                <a:cs typeface="Calibri" panose="020F0502020204030204" pitchFamily="34" charset="0"/>
              </a:rPr>
              <a:t>Особые фолы</a:t>
            </a:r>
            <a:endParaRPr lang="ru-RU" sz="4800" u="sng" dirty="0">
              <a:solidFill>
                <a:srgbClr val="FF6600"/>
              </a:solidFill>
              <a:latin typeface="Calibri" panose="020F0502020204030204" pitchFamily="34" charset="0"/>
              <a:cs typeface="Calibri" panose="020F0502020204030204" pitchFamily="34" charset="0"/>
            </a:endParaRPr>
          </a:p>
        </p:txBody>
      </p:sp>
      <p:pic>
        <p:nvPicPr>
          <p:cNvPr id="3" name="Рисунок 2"/>
          <p:cNvPicPr>
            <a:picLocks noChangeAspect="1"/>
          </p:cNvPicPr>
          <p:nvPr/>
        </p:nvPicPr>
        <p:blipFill rotWithShape="1">
          <a:blip r:embed="rId2">
            <a:extLst>
              <a:ext uri="{28A0092B-C50C-407E-A947-70E740481C1C}">
                <a14:useLocalDpi xmlns:a14="http://schemas.microsoft.com/office/drawing/2010/main" val="0"/>
              </a:ext>
            </a:extLst>
          </a:blip>
          <a:srcRect t="6368" r="798" b="4621"/>
          <a:stretch/>
        </p:blipFill>
        <p:spPr>
          <a:xfrm>
            <a:off x="1512324" y="1690688"/>
            <a:ext cx="9167352" cy="4630993"/>
          </a:xfrm>
          <a:prstGeom prst="rect">
            <a:avLst/>
          </a:prstGeom>
        </p:spPr>
      </p:pic>
    </p:spTree>
    <p:extLst>
      <p:ext uri="{BB962C8B-B14F-4D97-AF65-F5344CB8AC3E}">
        <p14:creationId xmlns:p14="http://schemas.microsoft.com/office/powerpoint/2010/main" val="411121900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4800" b="1" u="sng" dirty="0">
                <a:solidFill>
                  <a:srgbClr val="FF6600"/>
                </a:solidFill>
                <a:latin typeface="Calibri" panose="020F0502020204030204" pitchFamily="34" charset="0"/>
                <a:cs typeface="Calibri" panose="020F0502020204030204" pitchFamily="34" charset="0"/>
              </a:rPr>
              <a:t>Жесты для нумерации игроков</a:t>
            </a:r>
            <a:endParaRPr lang="ru-RU" sz="4800" u="sng" dirty="0">
              <a:solidFill>
                <a:srgbClr val="FF6600"/>
              </a:solidFill>
              <a:latin typeface="Calibri" panose="020F0502020204030204" pitchFamily="34" charset="0"/>
              <a:cs typeface="Calibri" panose="020F0502020204030204" pitchFamily="34" charset="0"/>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3659" y="1429674"/>
            <a:ext cx="8444681" cy="4754355"/>
          </a:xfrm>
          <a:prstGeom prst="rect">
            <a:avLst/>
          </a:prstGeom>
        </p:spPr>
      </p:pic>
    </p:spTree>
    <p:extLst>
      <p:ext uri="{BB962C8B-B14F-4D97-AF65-F5344CB8AC3E}">
        <p14:creationId xmlns:p14="http://schemas.microsoft.com/office/powerpoint/2010/main" val="232362164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4800" b="1" u="sng" dirty="0">
                <a:solidFill>
                  <a:srgbClr val="FF6600"/>
                </a:solidFill>
                <a:latin typeface="Calibri" panose="020F0502020204030204" pitchFamily="34" charset="0"/>
                <a:cs typeface="Calibri" panose="020F0502020204030204" pitchFamily="34" charset="0"/>
              </a:rPr>
              <a:t>Жесты для нумерации игроков</a:t>
            </a:r>
            <a:endParaRPr lang="ru-RU" sz="4800" u="sng" dirty="0">
              <a:solidFill>
                <a:srgbClr val="FF6600"/>
              </a:solidFill>
              <a:latin typeface="Calibri" panose="020F0502020204030204" pitchFamily="34" charset="0"/>
              <a:cs typeface="Calibri" panose="020F0502020204030204" pitchFamily="34" charset="0"/>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2543" y="1474916"/>
            <a:ext cx="8606913" cy="4837085"/>
          </a:xfrm>
          <a:prstGeom prst="rect">
            <a:avLst/>
          </a:prstGeom>
        </p:spPr>
      </p:pic>
    </p:spTree>
    <p:extLst>
      <p:ext uri="{BB962C8B-B14F-4D97-AF65-F5344CB8AC3E}">
        <p14:creationId xmlns:p14="http://schemas.microsoft.com/office/powerpoint/2010/main" val="17508072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4800" b="1" u="sng" dirty="0" smtClean="0">
                <a:solidFill>
                  <a:srgbClr val="FF6600"/>
                </a:solidFill>
                <a:latin typeface="Calibri" panose="020F0502020204030204" pitchFamily="34" charset="0"/>
                <a:cs typeface="Calibri" panose="020F0502020204030204" pitchFamily="34" charset="0"/>
              </a:rPr>
              <a:t>Заброшенный мяч</a:t>
            </a:r>
            <a:endParaRPr lang="ru-RU" sz="4800" b="1" u="sng" dirty="0">
              <a:solidFill>
                <a:srgbClr val="FF6600"/>
              </a:solidFill>
              <a:latin typeface="Calibri" panose="020F0502020204030204" pitchFamily="34" charset="0"/>
              <a:cs typeface="Calibri" panose="020F0502020204030204" pitchFamily="34" charset="0"/>
            </a:endParaRPr>
          </a:p>
        </p:txBody>
      </p:sp>
      <p:sp>
        <p:nvSpPr>
          <p:cNvPr id="3" name="Объект 2"/>
          <p:cNvSpPr>
            <a:spLocks noGrp="1"/>
          </p:cNvSpPr>
          <p:nvPr>
            <p:ph idx="1"/>
          </p:nvPr>
        </p:nvSpPr>
        <p:spPr/>
        <p:txBody>
          <a:bodyPr/>
          <a:lstStyle/>
          <a:p>
            <a:r>
              <a:rPr lang="ru-RU" dirty="0" smtClean="0"/>
              <a:t>Если Игрок случайно забрасывает мяч с площадки в свою корзину, очки записываются Капитану соперников.</a:t>
            </a:r>
          </a:p>
          <a:p>
            <a:r>
              <a:rPr lang="ru-RU" dirty="0" smtClean="0"/>
              <a:t>Если Игрок умышленно забрасывает мяч с площадки в свою корзину, это является нарушением и очки не засчитываются.</a:t>
            </a:r>
          </a:p>
          <a:p>
            <a:r>
              <a:rPr lang="ru-RU" dirty="0" smtClean="0"/>
              <a:t>Если Игрок заставляет мяч войти в корзину снизу, это является нарушением.</a:t>
            </a:r>
            <a:endParaRPr lang="ru-RU" dirty="0"/>
          </a:p>
        </p:txBody>
      </p:sp>
    </p:spTree>
    <p:extLst>
      <p:ext uri="{BB962C8B-B14F-4D97-AF65-F5344CB8AC3E}">
        <p14:creationId xmlns:p14="http://schemas.microsoft.com/office/powerpoint/2010/main" val="1325554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4800" b="1" u="sng" dirty="0" smtClean="0">
                <a:solidFill>
                  <a:srgbClr val="FF6600"/>
                </a:solidFill>
                <a:latin typeface="Calibri" panose="020F0502020204030204" pitchFamily="34" charset="0"/>
                <a:cs typeface="Calibri" panose="020F0502020204030204" pitchFamily="34" charset="0"/>
              </a:rPr>
              <a:t>Заброшенный мяч</a:t>
            </a:r>
            <a:endParaRPr lang="ru-RU" sz="4800" b="1" u="sng" dirty="0">
              <a:solidFill>
                <a:srgbClr val="FF6600"/>
              </a:solidFill>
              <a:latin typeface="Calibri" panose="020F0502020204030204" pitchFamily="34" charset="0"/>
              <a:cs typeface="Calibri" panose="020F0502020204030204" pitchFamily="34" charset="0"/>
            </a:endParaRPr>
          </a:p>
        </p:txBody>
      </p:sp>
      <p:sp>
        <p:nvSpPr>
          <p:cNvPr id="3" name="Объект 2"/>
          <p:cNvSpPr>
            <a:spLocks noGrp="1"/>
          </p:cNvSpPr>
          <p:nvPr>
            <p:ph idx="1"/>
          </p:nvPr>
        </p:nvSpPr>
        <p:spPr>
          <a:xfrm>
            <a:off x="6622026" y="1690688"/>
            <a:ext cx="5294671" cy="4351338"/>
          </a:xfrm>
        </p:spPr>
        <p:txBody>
          <a:bodyPr>
            <a:normAutofit/>
          </a:bodyPr>
          <a:lstStyle/>
          <a:p>
            <a:pPr marL="0" indent="0">
              <a:buNone/>
            </a:pPr>
            <a:r>
              <a:rPr lang="ru-RU" dirty="0" smtClean="0"/>
              <a:t>Мяч, заброшенный с площадки, засчитывается команде, атакующей корзину, в которую он заброшен, следующим образом:</a:t>
            </a:r>
          </a:p>
          <a:p>
            <a:pPr lvl="1"/>
            <a:r>
              <a:rPr lang="ru-RU" sz="2000" dirty="0" smtClean="0"/>
              <a:t>За мяч, заброшенный со штрафного броска, засчитывается одно очко.</a:t>
            </a:r>
          </a:p>
          <a:p>
            <a:pPr lvl="1"/>
            <a:r>
              <a:rPr lang="ru-RU" sz="2000" dirty="0" smtClean="0"/>
              <a:t>За мяч, заброшенный с игры, из 2-х очковой зоны засчитывается два очка.</a:t>
            </a:r>
          </a:p>
          <a:p>
            <a:pPr lvl="1"/>
            <a:r>
              <a:rPr lang="ru-RU" sz="2000" dirty="0" smtClean="0"/>
              <a:t>За мяч, заброшенный из 3-ех очковой зоны, засчитывается три очка.</a:t>
            </a:r>
            <a:endParaRPr lang="ru-RU" sz="2000" dirty="0"/>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4576" y="2092273"/>
            <a:ext cx="5651424" cy="2981172"/>
          </a:xfrm>
          <a:prstGeom prst="rect">
            <a:avLst/>
          </a:prstGeom>
        </p:spPr>
      </p:pic>
    </p:spTree>
    <p:extLst>
      <p:ext uri="{BB962C8B-B14F-4D97-AF65-F5344CB8AC3E}">
        <p14:creationId xmlns:p14="http://schemas.microsoft.com/office/powerpoint/2010/main" val="11521306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4800" b="1" u="sng" dirty="0" smtClean="0">
                <a:solidFill>
                  <a:srgbClr val="FF6600"/>
                </a:solidFill>
                <a:latin typeface="Calibri" panose="020F0502020204030204" pitchFamily="34" charset="0"/>
                <a:cs typeface="Calibri" panose="020F0502020204030204" pitchFamily="34" charset="0"/>
              </a:rPr>
              <a:t>Статус мяча</a:t>
            </a:r>
            <a:endParaRPr lang="ru-RU" sz="4800" b="1" u="sng" dirty="0">
              <a:solidFill>
                <a:srgbClr val="FF6600"/>
              </a:solidFill>
              <a:latin typeface="Calibri" panose="020F0502020204030204" pitchFamily="34" charset="0"/>
              <a:cs typeface="Calibri" panose="020F0502020204030204" pitchFamily="34" charset="0"/>
            </a:endParaRPr>
          </a:p>
        </p:txBody>
      </p:sp>
      <p:sp>
        <p:nvSpPr>
          <p:cNvPr id="3" name="Объект 2"/>
          <p:cNvSpPr>
            <a:spLocks noGrp="1"/>
          </p:cNvSpPr>
          <p:nvPr>
            <p:ph idx="1"/>
          </p:nvPr>
        </p:nvSpPr>
        <p:spPr>
          <a:xfrm>
            <a:off x="838200" y="1385049"/>
            <a:ext cx="10515600" cy="5107190"/>
          </a:xfrm>
        </p:spPr>
        <p:txBody>
          <a:bodyPr>
            <a:normAutofit lnSpcReduction="10000"/>
          </a:bodyPr>
          <a:lstStyle/>
          <a:p>
            <a:pPr marL="0" indent="0">
              <a:buNone/>
            </a:pPr>
            <a:r>
              <a:rPr lang="ru-RU" dirty="0" smtClean="0"/>
              <a:t>Мяч может быть живым или мертвым</a:t>
            </a:r>
            <a:r>
              <a:rPr lang="ru-RU" sz="3200" dirty="0" smtClean="0"/>
              <a:t>.</a:t>
            </a:r>
          </a:p>
          <a:p>
            <a:pPr lvl="1">
              <a:buFont typeface="Courier New" panose="02070309020205020404" pitchFamily="49" charset="0"/>
              <a:buChar char="o"/>
            </a:pPr>
            <a:r>
              <a:rPr lang="ru-RU" dirty="0" smtClean="0"/>
              <a:t>Мяч становится живым:</a:t>
            </a:r>
          </a:p>
          <a:p>
            <a:pPr lvl="2">
              <a:buFont typeface="Courier New" panose="02070309020205020404" pitchFamily="49" charset="0"/>
              <a:buChar char="o"/>
            </a:pPr>
            <a:r>
              <a:rPr lang="ru-RU" dirty="0" smtClean="0"/>
              <a:t>Во время спорного броска мяч правильно отбит одним из спорящих.</a:t>
            </a:r>
          </a:p>
          <a:p>
            <a:pPr lvl="2">
              <a:buFont typeface="Courier New" panose="02070309020205020404" pitchFamily="49" charset="0"/>
              <a:buChar char="o"/>
            </a:pPr>
            <a:r>
              <a:rPr lang="ru-RU" dirty="0" smtClean="0"/>
              <a:t>Во время штрафного броска Судья передает мяч в распоряжение Игрока выполняющего штрафной бросок.</a:t>
            </a:r>
          </a:p>
          <a:p>
            <a:pPr lvl="2">
              <a:buFont typeface="Courier New" panose="02070309020205020404" pitchFamily="49" charset="0"/>
              <a:buChar char="o"/>
            </a:pPr>
            <a:r>
              <a:rPr lang="ru-RU" dirty="0" smtClean="0"/>
              <a:t>Во время вбрасывания из-за пределов площадки мяч находится в распоряжении Игрока, выполняющего вбрасывание.</a:t>
            </a:r>
          </a:p>
          <a:p>
            <a:pPr lvl="1">
              <a:buFont typeface="Courier New" panose="02070309020205020404" pitchFamily="49" charset="0"/>
              <a:buChar char="o"/>
            </a:pPr>
            <a:r>
              <a:rPr lang="ru-RU" dirty="0" smtClean="0"/>
              <a:t>Мяч становится мертвым:</a:t>
            </a:r>
          </a:p>
          <a:p>
            <a:pPr lvl="2">
              <a:buFont typeface="Courier New" panose="02070309020205020404" pitchFamily="49" charset="0"/>
              <a:buChar char="o"/>
            </a:pPr>
            <a:r>
              <a:rPr lang="ru-RU" dirty="0" smtClean="0"/>
              <a:t>Любой мяч заброшен со штрафного броска.</a:t>
            </a:r>
          </a:p>
          <a:p>
            <a:pPr lvl="2">
              <a:buFont typeface="Courier New" panose="02070309020205020404" pitchFamily="49" charset="0"/>
              <a:buChar char="o"/>
            </a:pPr>
            <a:r>
              <a:rPr lang="ru-RU" dirty="0" smtClean="0"/>
              <a:t>После остановки игры.</a:t>
            </a:r>
          </a:p>
          <a:p>
            <a:pPr lvl="2">
              <a:buFont typeface="Courier New" panose="02070309020205020404" pitchFamily="49" charset="0"/>
              <a:buChar char="o"/>
            </a:pPr>
            <a:r>
              <a:rPr lang="ru-RU" dirty="0" smtClean="0"/>
              <a:t>Очевидно, что мяч попадёт в корзину при штрафном броске.</a:t>
            </a:r>
          </a:p>
          <a:p>
            <a:pPr lvl="2">
              <a:buFont typeface="Courier New" panose="02070309020205020404" pitchFamily="49" charset="0"/>
              <a:buChar char="o"/>
            </a:pPr>
            <a:r>
              <a:rPr lang="ru-RU" dirty="0" smtClean="0"/>
              <a:t>Звучит сигнал об окончании каждого периода игры и дополнительного периода.</a:t>
            </a:r>
          </a:p>
          <a:p>
            <a:pPr lvl="2">
              <a:buFont typeface="Courier New" panose="02070309020205020404" pitchFamily="49" charset="0"/>
              <a:buChar char="o"/>
            </a:pPr>
            <a:r>
              <a:rPr lang="ru-RU" dirty="0" smtClean="0"/>
              <a:t>Звучит сигнал устройства 24 секунд, когда мяч живой.</a:t>
            </a:r>
          </a:p>
          <a:p>
            <a:pPr lvl="2">
              <a:buFont typeface="Courier New" panose="02070309020205020404" pitchFamily="49" charset="0"/>
              <a:buChar char="o"/>
            </a:pPr>
            <a:r>
              <a:rPr lang="ru-RU" dirty="0" smtClean="0"/>
              <a:t>Мяча, который уже находится в полёте при броске в корзину, касается Игрок какой-либо команды.</a:t>
            </a:r>
          </a:p>
          <a:p>
            <a:pPr lvl="3">
              <a:buFont typeface="Courier New" panose="02070309020205020404" pitchFamily="49" charset="0"/>
              <a:buChar char="o"/>
            </a:pPr>
            <a:endParaRPr lang="ru-RU" dirty="0" smtClean="0"/>
          </a:p>
        </p:txBody>
      </p:sp>
    </p:spTree>
    <p:extLst>
      <p:ext uri="{BB962C8B-B14F-4D97-AF65-F5344CB8AC3E}">
        <p14:creationId xmlns:p14="http://schemas.microsoft.com/office/powerpoint/2010/main" val="16350366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4800" b="1" u="sng" dirty="0" smtClean="0">
                <a:solidFill>
                  <a:srgbClr val="FF6600"/>
                </a:solidFill>
                <a:latin typeface="Calibri" panose="020F0502020204030204" pitchFamily="34" charset="0"/>
                <a:cs typeface="Calibri" panose="020F0502020204030204" pitchFamily="34" charset="0"/>
              </a:rPr>
              <a:t>Спорный бросок</a:t>
            </a:r>
            <a:endParaRPr lang="ru-RU" sz="4800" b="1" u="sng" dirty="0">
              <a:solidFill>
                <a:srgbClr val="FF6600"/>
              </a:solidFill>
              <a:latin typeface="Calibri" panose="020F0502020204030204" pitchFamily="34" charset="0"/>
              <a:cs typeface="Calibri" panose="020F0502020204030204" pitchFamily="34" charset="0"/>
            </a:endParaRPr>
          </a:p>
        </p:txBody>
      </p:sp>
      <p:sp>
        <p:nvSpPr>
          <p:cNvPr id="3" name="Объект 2"/>
          <p:cNvSpPr>
            <a:spLocks noGrp="1"/>
          </p:cNvSpPr>
          <p:nvPr>
            <p:ph idx="1"/>
          </p:nvPr>
        </p:nvSpPr>
        <p:spPr/>
        <p:txBody>
          <a:bodyPr/>
          <a:lstStyle/>
          <a:p>
            <a:r>
              <a:rPr lang="ru-RU" dirty="0" smtClean="0"/>
              <a:t>Спорный бросок происходит, когда Судья подбрасывает мяч между двумя Игроками-соперниками в любом круге на площадке.</a:t>
            </a:r>
          </a:p>
          <a:p>
            <a:r>
              <a:rPr lang="ru-RU" dirty="0" smtClean="0"/>
              <a:t>Спорный мяч имеет место, когда один или более Игроков соперничающих команд держит мяч одной или обеими руками так крепко, что ни один из Игроков не может завладеть им без чрезмерно грубых действий.</a:t>
            </a:r>
            <a:endParaRPr lang="ru-RU" dirty="0"/>
          </a:p>
        </p:txBody>
      </p:sp>
    </p:spTree>
    <p:extLst>
      <p:ext uri="{BB962C8B-B14F-4D97-AF65-F5344CB8AC3E}">
        <p14:creationId xmlns:p14="http://schemas.microsoft.com/office/powerpoint/2010/main" val="9225162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4800" b="1" u="sng" dirty="0" smtClean="0">
                <a:solidFill>
                  <a:srgbClr val="FF6600"/>
                </a:solidFill>
                <a:latin typeface="Calibri" panose="020F0502020204030204" pitchFamily="34" charset="0"/>
                <a:cs typeface="Calibri" panose="020F0502020204030204" pitchFamily="34" charset="0"/>
              </a:rPr>
              <a:t>Спорный бросок</a:t>
            </a:r>
            <a:endParaRPr lang="ru-RU" sz="4800" b="1" u="sng" dirty="0">
              <a:solidFill>
                <a:srgbClr val="FF6600"/>
              </a:solidFill>
              <a:latin typeface="Calibri" panose="020F0502020204030204" pitchFamily="34" charset="0"/>
              <a:cs typeface="Calibri" panose="020F0502020204030204" pitchFamily="34" charset="0"/>
            </a:endParaRPr>
          </a:p>
        </p:txBody>
      </p:sp>
      <p:sp>
        <p:nvSpPr>
          <p:cNvPr id="3" name="Объект 2"/>
          <p:cNvSpPr>
            <a:spLocks noGrp="1"/>
          </p:cNvSpPr>
          <p:nvPr>
            <p:ph idx="1"/>
          </p:nvPr>
        </p:nvSpPr>
        <p:spPr>
          <a:xfrm>
            <a:off x="6096000" y="1690688"/>
            <a:ext cx="5257800" cy="4351338"/>
          </a:xfrm>
        </p:spPr>
        <p:txBody>
          <a:bodyPr/>
          <a:lstStyle/>
          <a:p>
            <a:r>
              <a:rPr lang="ru-RU" sz="2000" dirty="0" smtClean="0"/>
              <a:t>Спорный бросок разыгрывается в центральном круге между двумя Игроками соперничающих команд в начале каждого периода или дополнительного периода.</a:t>
            </a:r>
          </a:p>
          <a:p>
            <a:r>
              <a:rPr lang="ru-RU" sz="2000" dirty="0" smtClean="0"/>
              <a:t>Когда зафиксирован спорный мяч иди когда спорный бросок назначен в результате обоюдного фола, спорный бросок должен разыгрываться в ближайшем круге между двумя вовлеченными Игроками. </a:t>
            </a:r>
            <a:endParaRPr lang="ru-RU" sz="2000" dirty="0"/>
          </a:p>
          <a:p>
            <a:r>
              <a:rPr lang="ru-RU" sz="2000" dirty="0" smtClean="0"/>
              <a:t>Если в споре участвует более двух игроков, спорный бросок должен быть разыгран между двумя соперниками приблизительно одинакового роста, по определению Судьи.</a:t>
            </a:r>
          </a:p>
          <a:p>
            <a:pPr marL="0" indent="0">
              <a:buNone/>
            </a:pPr>
            <a:endParaRPr lang="ru-RU"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0" y="2009467"/>
            <a:ext cx="5145024" cy="3429000"/>
          </a:xfrm>
          <a:prstGeom prst="rect">
            <a:avLst/>
          </a:prstGeom>
        </p:spPr>
      </p:pic>
    </p:spTree>
    <p:extLst>
      <p:ext uri="{BB962C8B-B14F-4D97-AF65-F5344CB8AC3E}">
        <p14:creationId xmlns:p14="http://schemas.microsoft.com/office/powerpoint/2010/main" val="3513530871"/>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736</TotalTime>
  <Words>2033</Words>
  <Application>Microsoft Office PowerPoint</Application>
  <PresentationFormat>Широкоэкранный</PresentationFormat>
  <Paragraphs>164</Paragraphs>
  <Slides>42</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42</vt:i4>
      </vt:variant>
    </vt:vector>
  </HeadingPairs>
  <TitlesOfParts>
    <vt:vector size="47" baseType="lpstr">
      <vt:lpstr>Arial</vt:lpstr>
      <vt:lpstr>Calibri</vt:lpstr>
      <vt:lpstr>Calibri Light</vt:lpstr>
      <vt:lpstr>Courier New</vt:lpstr>
      <vt:lpstr>Тема Office</vt:lpstr>
      <vt:lpstr>Правила игры в баскетбол</vt:lpstr>
      <vt:lpstr>Игра</vt:lpstr>
      <vt:lpstr>Как играют мячом</vt:lpstr>
      <vt:lpstr>Заброшенный мяч </vt:lpstr>
      <vt:lpstr>Заброшенный мяч</vt:lpstr>
      <vt:lpstr>Заброшенный мяч</vt:lpstr>
      <vt:lpstr>Статус мяча</vt:lpstr>
      <vt:lpstr>Спорный бросок</vt:lpstr>
      <vt:lpstr>Спорный бросок</vt:lpstr>
      <vt:lpstr>Вбрасывание</vt:lpstr>
      <vt:lpstr>Замена игрока, выполняющего штрафные броски</vt:lpstr>
      <vt:lpstr>Ведение мяча</vt:lpstr>
      <vt:lpstr>Ведение мяча</vt:lpstr>
      <vt:lpstr>Пробежка</vt:lpstr>
      <vt:lpstr>Три секунды</vt:lpstr>
      <vt:lpstr>Восемь секунд</vt:lpstr>
      <vt:lpstr>Двадцать четыре секунды</vt:lpstr>
      <vt:lpstr>Фолы</vt:lpstr>
      <vt:lpstr>Персональный фол</vt:lpstr>
      <vt:lpstr>Персональный фол </vt:lpstr>
      <vt:lpstr>Неспортивный фол </vt:lpstr>
      <vt:lpstr>Неспортивный фол</vt:lpstr>
      <vt:lpstr>Дисквалифицирующий фол</vt:lpstr>
      <vt:lpstr>Технический фол </vt:lpstr>
      <vt:lpstr>Обоюдный фол </vt:lpstr>
      <vt:lpstr>Штрафной бросок</vt:lpstr>
      <vt:lpstr>Жесты судей</vt:lpstr>
      <vt:lpstr>Жесты набора очков</vt:lpstr>
      <vt:lpstr>Жесты, связанные с игровыми часами</vt:lpstr>
      <vt:lpstr>Жесты замен и тайм-аутов</vt:lpstr>
      <vt:lpstr>Информативные жесты</vt:lpstr>
      <vt:lpstr>Информативные жесты</vt:lpstr>
      <vt:lpstr>Жесты, связанные с нарушениями</vt:lpstr>
      <vt:lpstr>Жесты, связанные с нарушениями</vt:lpstr>
      <vt:lpstr>Жесты, связанные с нарушениями</vt:lpstr>
      <vt:lpstr>Жесты связанные с типами фолов</vt:lpstr>
      <vt:lpstr>Жесты связанные с типами фолов</vt:lpstr>
      <vt:lpstr>Жесты связанные с типами фолов</vt:lpstr>
      <vt:lpstr>Жесты связанные с типами фолов</vt:lpstr>
      <vt:lpstr>Особые фолы</vt:lpstr>
      <vt:lpstr>Жесты для нумерации игроков</vt:lpstr>
      <vt:lpstr>Жесты для нумерации игроков</vt:lpstr>
    </vt:vector>
  </TitlesOfParts>
  <Company>SPecialiST RePack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Правила игры в баскетбол</dc:title>
  <dc:creator>Лиза</dc:creator>
  <cp:lastModifiedBy>Пользователь</cp:lastModifiedBy>
  <cp:revision>69</cp:revision>
  <dcterms:created xsi:type="dcterms:W3CDTF">2019-12-27T13:38:11Z</dcterms:created>
  <dcterms:modified xsi:type="dcterms:W3CDTF">2020-01-12T19:58:51Z</dcterms:modified>
</cp:coreProperties>
</file>